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 b="def" i="def"/>
      <a:tcStyle>
        <a:tcBdr/>
        <a:fill>
          <a:solidFill>
            <a:srgbClr val="FCE9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b="1" sz="2200">
        <a:latin typeface="+mj-lt"/>
        <a:ea typeface="+mj-ea"/>
        <a:cs typeface="+mj-cs"/>
        <a:sym typeface="Arial"/>
      </a:defRPr>
    </a:lvl1pPr>
    <a:lvl2pPr indent="228600" defTabSz="457200" latinLnBrk="0">
      <a:lnSpc>
        <a:spcPct val="117999"/>
      </a:lnSpc>
      <a:defRPr b="1" sz="2200">
        <a:latin typeface="+mj-lt"/>
        <a:ea typeface="+mj-ea"/>
        <a:cs typeface="+mj-cs"/>
        <a:sym typeface="Arial"/>
      </a:defRPr>
    </a:lvl2pPr>
    <a:lvl3pPr indent="457200" defTabSz="457200" latinLnBrk="0">
      <a:lnSpc>
        <a:spcPct val="117999"/>
      </a:lnSpc>
      <a:defRPr b="1" sz="2200">
        <a:latin typeface="+mj-lt"/>
        <a:ea typeface="+mj-ea"/>
        <a:cs typeface="+mj-cs"/>
        <a:sym typeface="Arial"/>
      </a:defRPr>
    </a:lvl3pPr>
    <a:lvl4pPr indent="685800" defTabSz="457200" latinLnBrk="0">
      <a:lnSpc>
        <a:spcPct val="117999"/>
      </a:lnSpc>
      <a:defRPr b="1" sz="2200">
        <a:latin typeface="+mj-lt"/>
        <a:ea typeface="+mj-ea"/>
        <a:cs typeface="+mj-cs"/>
        <a:sym typeface="Arial"/>
      </a:defRPr>
    </a:lvl4pPr>
    <a:lvl5pPr indent="914400" defTabSz="457200" latinLnBrk="0">
      <a:lnSpc>
        <a:spcPct val="117999"/>
      </a:lnSpc>
      <a:defRPr b="1" sz="2200">
        <a:latin typeface="+mj-lt"/>
        <a:ea typeface="+mj-ea"/>
        <a:cs typeface="+mj-cs"/>
        <a:sym typeface="Arial"/>
      </a:defRPr>
    </a:lvl5pPr>
    <a:lvl6pPr indent="1143000" defTabSz="457200" latinLnBrk="0">
      <a:lnSpc>
        <a:spcPct val="117999"/>
      </a:lnSpc>
      <a:defRPr b="1" sz="2200">
        <a:latin typeface="+mj-lt"/>
        <a:ea typeface="+mj-ea"/>
        <a:cs typeface="+mj-cs"/>
        <a:sym typeface="Arial"/>
      </a:defRPr>
    </a:lvl6pPr>
    <a:lvl7pPr indent="1371600" defTabSz="457200" latinLnBrk="0">
      <a:lnSpc>
        <a:spcPct val="117999"/>
      </a:lnSpc>
      <a:defRPr b="1" sz="2200">
        <a:latin typeface="+mj-lt"/>
        <a:ea typeface="+mj-ea"/>
        <a:cs typeface="+mj-cs"/>
        <a:sym typeface="Arial"/>
      </a:defRPr>
    </a:lvl7pPr>
    <a:lvl8pPr indent="1600200" defTabSz="457200" latinLnBrk="0">
      <a:lnSpc>
        <a:spcPct val="117999"/>
      </a:lnSpc>
      <a:defRPr b="1" sz="2200">
        <a:latin typeface="+mj-lt"/>
        <a:ea typeface="+mj-ea"/>
        <a:cs typeface="+mj-cs"/>
        <a:sym typeface="Arial"/>
      </a:defRPr>
    </a:lvl8pPr>
    <a:lvl9pPr indent="1828800" defTabSz="457200" latinLnBrk="0">
      <a:lnSpc>
        <a:spcPct val="117999"/>
      </a:lnSpc>
      <a:defRPr b="1" sz="22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大標題與副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名言語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sz="quarter" idx="1"/>
          </p:nvPr>
        </p:nvSpPr>
        <p:spPr>
          <a:xfrm>
            <a:off x="1270000" y="6362700"/>
            <a:ext cx="10464800" cy="47192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  <a:lvl2pPr marL="777875" indent="-333375" algn="ctr">
              <a:spcBef>
                <a:spcPts val="0"/>
              </a:spcBef>
              <a:defRPr sz="2400"/>
            </a:lvl2pPr>
            <a:lvl3pPr marL="1222375" indent="-333375" algn="ctr">
              <a:spcBef>
                <a:spcPts val="0"/>
              </a:spcBef>
              <a:defRPr sz="2400"/>
            </a:lvl3pPr>
            <a:lvl4pPr marL="1666875" indent="-333375" algn="ctr">
              <a:spcBef>
                <a:spcPts val="0"/>
              </a:spcBef>
              <a:defRPr sz="2400"/>
            </a:lvl4pPr>
            <a:lvl5pPr marL="2111375" indent="-333375" algn="ctr">
              <a:spcBef>
                <a:spcPts val="0"/>
              </a:spcBef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「在此輸入名言語錄。」"/>
          <p:cNvSpPr txBox="1"/>
          <p:nvPr>
            <p:ph type="body" sz="quarter" idx="21"/>
          </p:nvPr>
        </p:nvSpPr>
        <p:spPr>
          <a:xfrm>
            <a:off x="1270000" y="4259093"/>
            <a:ext cx="10464800" cy="625814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上白下粉">
    <p:bg>
      <p:bgPr>
        <a:solidFill>
          <a:srgbClr val="FF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矩形"/>
          <p:cNvSpPr/>
          <p:nvPr/>
        </p:nvSpPr>
        <p:spPr>
          <a:xfrm>
            <a:off x="-430048" y="-602575"/>
            <a:ext cx="13777849" cy="378382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全粉">
    <p:bg>
      <p:bgPr>
        <a:solidFill>
          <a:srgbClr val="FFF8F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eg"/>
          <p:cNvSpPr/>
          <p:nvPr>
            <p:ph type="pic" idx="21"/>
          </p:nvPr>
        </p:nvSpPr>
        <p:spPr>
          <a:xfrm>
            <a:off x="1625600" y="374650"/>
            <a:ext cx="9753600" cy="6502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 - 中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直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eg"/>
          <p:cNvSpPr/>
          <p:nvPr>
            <p:ph type="pic" idx="21"/>
          </p:nvPr>
        </p:nvSpPr>
        <p:spPr>
          <a:xfrm>
            <a:off x="6375400" y="635000"/>
            <a:ext cx="82169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、項目符號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eg"/>
          <p:cNvSpPr/>
          <p:nvPr>
            <p:ph type="pic" idx="21"/>
          </p:nvPr>
        </p:nvSpPr>
        <p:spPr>
          <a:xfrm>
            <a:off x="3810000" y="2590800"/>
            <a:ext cx="942975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321" cy="323553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一頁三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eg"/>
          <p:cNvSpPr/>
          <p:nvPr>
            <p:ph type="pic" sz="quarter" idx="21"/>
          </p:nvPr>
        </p:nvSpPr>
        <p:spPr>
          <a:xfrm>
            <a:off x="6556375" y="5092700"/>
            <a:ext cx="565785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532204087_1355x1355.jpeg"/>
          <p:cNvSpPr/>
          <p:nvPr>
            <p:ph type="pic" sz="half" idx="22"/>
          </p:nvPr>
        </p:nvSpPr>
        <p:spPr>
          <a:xfrm>
            <a:off x="6718300" y="749300"/>
            <a:ext cx="5334000" cy="5334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532241774_2880x1920.jpeg"/>
          <p:cNvSpPr/>
          <p:nvPr>
            <p:ph type="pic" idx="23"/>
          </p:nvPr>
        </p:nvSpPr>
        <p:spPr>
          <a:xfrm>
            <a:off x="-2832100" y="889000"/>
            <a:ext cx="119634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53" y="9296400"/>
            <a:ext cx="340321" cy="32355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0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1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1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1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1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1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1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1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1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1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1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6.png"/><Relationship Id="rId3" Type="http://schemas.openxmlformats.org/officeDocument/2006/relationships/hyperlink" Target="https://itunes.apple.com/us/app/ragic/id975113762?mt=8&amp;uo=6&amp;at=&amp;ct=" TargetMode="External"/><Relationship Id="rId4" Type="http://schemas.openxmlformats.org/officeDocument/2006/relationships/image" Target="../media/image27.png"/><Relationship Id="rId5" Type="http://schemas.openxmlformats.org/officeDocument/2006/relationships/hyperlink" Target="https://play.google.com/store/apps/details?id=com.ragic.ragicclouddb" TargetMode="Externa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7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8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4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tif"/><Relationship Id="rId3" Type="http://schemas.openxmlformats.org/officeDocument/2006/relationships/image" Target="../media/image47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2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3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4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Ragic_logo+slogan3_EN.png" descr="Ragic_logo+slogan3_E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71680" y="2707308"/>
            <a:ext cx="7644238" cy="45887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矩形"/>
          <p:cNvSpPr/>
          <p:nvPr/>
        </p:nvSpPr>
        <p:spPr>
          <a:xfrm>
            <a:off x="-430048" y="-221575"/>
            <a:ext cx="13777849" cy="37838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170" name="Over  40%  of planned IT projects end up failing or unused"/>
          <p:cNvSpPr txBox="1"/>
          <p:nvPr/>
        </p:nvSpPr>
        <p:spPr>
          <a:xfrm>
            <a:off x="1065445" y="2158986"/>
            <a:ext cx="10786864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39687" defTabSz="914400">
              <a:defRPr b="0" sz="3200">
                <a:solidFill>
                  <a:srgbClr val="393939"/>
                </a:solidFill>
              </a:defRPr>
            </a:pPr>
            <a:r>
              <a:t>Over  </a:t>
            </a:r>
            <a:r>
              <a:rPr>
                <a:latin typeface="Arial Black"/>
                <a:ea typeface="Arial Black"/>
                <a:cs typeface="Arial Black"/>
                <a:sym typeface="Arial Black"/>
              </a:rPr>
              <a:t>40%</a:t>
            </a:r>
            <a:r>
              <a:t>  of planned IT projects end up failing or unused</a:t>
            </a:r>
          </a:p>
        </p:txBody>
      </p:sp>
      <p:sp>
        <p:nvSpPr>
          <p:cNvPr id="171" name="Failures"/>
          <p:cNvSpPr txBox="1"/>
          <p:nvPr/>
        </p:nvSpPr>
        <p:spPr>
          <a:xfrm>
            <a:off x="4920762" y="1092550"/>
            <a:ext cx="3076228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6000">
                <a:solidFill>
                  <a:srgbClr val="393939"/>
                </a:solidFill>
              </a:defRPr>
            </a:lvl1pPr>
          </a:lstStyle>
          <a:p>
            <a:pPr/>
            <a:r>
              <a:t>Failures</a:t>
            </a:r>
          </a:p>
        </p:txBody>
      </p:sp>
      <p:pic>
        <p:nvPicPr>
          <p:cNvPr id="172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29995" y="4561611"/>
            <a:ext cx="3344812" cy="42299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圓形"/>
          <p:cNvSpPr/>
          <p:nvPr/>
        </p:nvSpPr>
        <p:spPr>
          <a:xfrm>
            <a:off x="7617624" y="7741608"/>
            <a:ext cx="987013" cy="987013"/>
          </a:xfrm>
          <a:prstGeom prst="ellipse">
            <a:avLst/>
          </a:prstGeom>
          <a:solidFill>
            <a:srgbClr val="E9B47A">
              <a:alpha val="4511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175" name="圓形"/>
          <p:cNvSpPr/>
          <p:nvPr/>
        </p:nvSpPr>
        <p:spPr>
          <a:xfrm>
            <a:off x="3411959" y="4257838"/>
            <a:ext cx="4863445" cy="4863443"/>
          </a:xfrm>
          <a:prstGeom prst="ellipse">
            <a:avLst/>
          </a:prstGeom>
          <a:solidFill>
            <a:srgbClr val="73A0EC">
              <a:alpha val="4511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176" name="Software Package"/>
          <p:cNvSpPr txBox="1"/>
          <p:nvPr/>
        </p:nvSpPr>
        <p:spPr>
          <a:xfrm>
            <a:off x="4155930" y="6429089"/>
            <a:ext cx="3375498" cy="520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4B4B4B"/>
                </a:solidFill>
              </a:defRPr>
            </a:lvl1pPr>
          </a:lstStyle>
          <a:p>
            <a:pPr/>
            <a:r>
              <a:t>Software Package</a:t>
            </a:r>
          </a:p>
        </p:txBody>
      </p:sp>
      <p:sp>
        <p:nvSpPr>
          <p:cNvPr id="177" name="Your Actual…"/>
          <p:cNvSpPr txBox="1"/>
          <p:nvPr/>
        </p:nvSpPr>
        <p:spPr>
          <a:xfrm>
            <a:off x="9469856" y="8017420"/>
            <a:ext cx="2486063" cy="952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 sz="3000">
                <a:solidFill>
                  <a:srgbClr val="4B4B4B"/>
                </a:solidFill>
              </a:defRPr>
            </a:pPr>
            <a:r>
              <a:t>Your Actual 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algn="l">
              <a:defRPr b="0" sz="3000">
                <a:solidFill>
                  <a:srgbClr val="4B4B4B"/>
                </a:solidFill>
              </a:defRPr>
            </a:pPr>
            <a:r>
              <a:t>Requirements</a:t>
            </a:r>
          </a:p>
        </p:txBody>
      </p:sp>
      <p:sp>
        <p:nvSpPr>
          <p:cNvPr id="178" name="線條"/>
          <p:cNvSpPr/>
          <p:nvPr/>
        </p:nvSpPr>
        <p:spPr>
          <a:xfrm flipH="1">
            <a:off x="8680125" y="8260511"/>
            <a:ext cx="714239" cy="3"/>
          </a:xfrm>
          <a:prstGeom prst="line">
            <a:avLst/>
          </a:prstGeom>
          <a:ln w="38100">
            <a:solidFill>
              <a:srgbClr val="5E5E5E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79" name="矩形"/>
          <p:cNvSpPr/>
          <p:nvPr/>
        </p:nvSpPr>
        <p:spPr>
          <a:xfrm>
            <a:off x="-430048" y="-221575"/>
            <a:ext cx="13777849" cy="37838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180" name="Higher software complexity means more maintenance"/>
          <p:cNvSpPr txBox="1"/>
          <p:nvPr/>
        </p:nvSpPr>
        <p:spPr>
          <a:xfrm>
            <a:off x="1536831" y="2216434"/>
            <a:ext cx="9844088" cy="558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defRPr b="0" sz="3200">
                <a:solidFill>
                  <a:srgbClr val="393939"/>
                </a:solidFill>
              </a:defRPr>
            </a:lvl1pPr>
          </a:lstStyle>
          <a:p>
            <a:pPr/>
            <a:r>
              <a:t>Higher software complexity means more maintenance</a:t>
            </a:r>
          </a:p>
        </p:txBody>
      </p:sp>
      <p:sp>
        <p:nvSpPr>
          <p:cNvPr id="181" name="Way Too Big"/>
          <p:cNvSpPr txBox="1"/>
          <p:nvPr/>
        </p:nvSpPr>
        <p:spPr>
          <a:xfrm>
            <a:off x="4117276" y="1092550"/>
            <a:ext cx="4683200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6000">
                <a:solidFill>
                  <a:srgbClr val="393939"/>
                </a:solidFill>
              </a:defRPr>
            </a:lvl1pPr>
          </a:lstStyle>
          <a:p>
            <a:pPr/>
            <a:r>
              <a:t>Way Too Big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Box 1"/>
          <p:cNvSpPr txBox="1"/>
          <p:nvPr/>
        </p:nvSpPr>
        <p:spPr>
          <a:xfrm>
            <a:off x="2659724" y="580720"/>
            <a:ext cx="7685352" cy="807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indent="39687" defTabSz="914400">
              <a:lnSpc>
                <a:spcPct val="150000"/>
              </a:lnSpc>
              <a:defRPr sz="5000">
                <a:solidFill>
                  <a:srgbClr val="BE564A"/>
                </a:solidFill>
              </a:defRPr>
            </a:lvl1pPr>
          </a:lstStyle>
          <a:p>
            <a:pPr/>
            <a:r>
              <a:t>We Want to Change This</a:t>
            </a:r>
          </a:p>
        </p:txBody>
      </p:sp>
      <p:sp>
        <p:nvSpPr>
          <p:cNvPr id="184" name="矩形"/>
          <p:cNvSpPr/>
          <p:nvPr/>
        </p:nvSpPr>
        <p:spPr>
          <a:xfrm>
            <a:off x="3152519" y="1822124"/>
            <a:ext cx="6699757" cy="6604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185" name="Build databases like editing spreadsheets"/>
          <p:cNvSpPr txBox="1"/>
          <p:nvPr/>
        </p:nvSpPr>
        <p:spPr>
          <a:xfrm>
            <a:off x="3303266" y="1877597"/>
            <a:ext cx="6470812" cy="459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algn="l" defTabSz="914400">
              <a:lnSpc>
                <a:spcPct val="150000"/>
              </a:lnSpc>
              <a:defRPr sz="2500">
                <a:solidFill>
                  <a:srgbClr val="393939"/>
                </a:solidFill>
              </a:defRPr>
            </a:lvl1pPr>
          </a:lstStyle>
          <a:p>
            <a:pPr/>
            <a:r>
              <a:t>Build databases like editing spreadsheets</a:t>
            </a:r>
          </a:p>
        </p:txBody>
      </p:sp>
      <p:pic>
        <p:nvPicPr>
          <p:cNvPr id="186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8094" y="2810528"/>
            <a:ext cx="11841161" cy="6323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影像" descr="影像"/>
          <p:cNvPicPr>
            <a:picLocks noChangeAspect="1"/>
          </p:cNvPicPr>
          <p:nvPr/>
        </p:nvPicPr>
        <p:blipFill>
          <a:blip r:embed="rId2">
            <a:alphaModFix amt="79062"/>
            <a:extLst/>
          </a:blip>
          <a:stretch>
            <a:fillRect/>
          </a:stretch>
        </p:blipFill>
        <p:spPr>
          <a:xfrm>
            <a:off x="6866759" y="1583302"/>
            <a:ext cx="1147433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影像" descr="影像"/>
          <p:cNvPicPr>
            <a:picLocks noChangeAspect="1"/>
          </p:cNvPicPr>
          <p:nvPr/>
        </p:nvPicPr>
        <p:blipFill>
          <a:blip r:embed="rId3">
            <a:alphaModFix amt="78062"/>
            <a:extLst/>
          </a:blip>
          <a:stretch>
            <a:fillRect/>
          </a:stretch>
        </p:blipFill>
        <p:spPr>
          <a:xfrm>
            <a:off x="4577262" y="1583302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影像" descr="影像"/>
          <p:cNvPicPr>
            <a:picLocks noChangeAspect="1"/>
          </p:cNvPicPr>
          <p:nvPr/>
        </p:nvPicPr>
        <p:blipFill>
          <a:blip r:embed="rId4">
            <a:alphaModFix amt="79062"/>
            <a:extLst/>
          </a:blip>
          <a:stretch>
            <a:fillRect/>
          </a:stretch>
        </p:blipFill>
        <p:spPr>
          <a:xfrm>
            <a:off x="1912067" y="1583302"/>
            <a:ext cx="1645699" cy="127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線條"/>
          <p:cNvSpPr/>
          <p:nvPr/>
        </p:nvSpPr>
        <p:spPr>
          <a:xfrm>
            <a:off x="6182800" y="2218301"/>
            <a:ext cx="348421" cy="3"/>
          </a:xfrm>
          <a:prstGeom prst="line">
            <a:avLst/>
          </a:prstGeom>
          <a:ln w="25400">
            <a:solidFill>
              <a:srgbClr val="D6D5D5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92" name="線條"/>
          <p:cNvSpPr/>
          <p:nvPr/>
        </p:nvSpPr>
        <p:spPr>
          <a:xfrm>
            <a:off x="3893303" y="2218301"/>
            <a:ext cx="348422" cy="3"/>
          </a:xfrm>
          <a:prstGeom prst="line">
            <a:avLst/>
          </a:prstGeom>
          <a:ln w="25400">
            <a:solidFill>
              <a:srgbClr val="D6D5D5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93" name="線條"/>
          <p:cNvSpPr/>
          <p:nvPr/>
        </p:nvSpPr>
        <p:spPr>
          <a:xfrm>
            <a:off x="8472296" y="2218301"/>
            <a:ext cx="348422" cy="3"/>
          </a:xfrm>
          <a:prstGeom prst="line">
            <a:avLst/>
          </a:prstGeom>
          <a:ln w="25400">
            <a:solidFill>
              <a:srgbClr val="D6D5D5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94" name="線條"/>
          <p:cNvSpPr/>
          <p:nvPr/>
        </p:nvSpPr>
        <p:spPr>
          <a:xfrm rot="14626450">
            <a:off x="-507584" y="4606388"/>
            <a:ext cx="4362017" cy="1903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59" fill="norm" stroke="1" extrusionOk="0">
                <a:moveTo>
                  <a:pt x="0" y="9657"/>
                </a:moveTo>
                <a:cubicBezTo>
                  <a:pt x="3048" y="2524"/>
                  <a:pt x="7432" y="-941"/>
                  <a:pt x="11810" y="220"/>
                </a:cubicBezTo>
                <a:cubicBezTo>
                  <a:pt x="12402" y="377"/>
                  <a:pt x="12989" y="628"/>
                  <a:pt x="13567" y="969"/>
                </a:cubicBezTo>
                <a:cubicBezTo>
                  <a:pt x="17043" y="3020"/>
                  <a:pt x="19897" y="8579"/>
                  <a:pt x="21174" y="16755"/>
                </a:cubicBezTo>
                <a:cubicBezTo>
                  <a:pt x="21372" y="18024"/>
                  <a:pt x="21517" y="19330"/>
                  <a:pt x="21600" y="20659"/>
                </a:cubicBezTo>
              </a:path>
            </a:pathLst>
          </a:custGeom>
          <a:ln w="25400">
            <a:solidFill>
              <a:srgbClr val="D6D5D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5" name="線條"/>
          <p:cNvSpPr/>
          <p:nvPr/>
        </p:nvSpPr>
        <p:spPr>
          <a:xfrm rot="4537317">
            <a:off x="9239522" y="4244780"/>
            <a:ext cx="4352502" cy="20100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5" h="20646" fill="norm" stroke="1" extrusionOk="0">
                <a:moveTo>
                  <a:pt x="0" y="9082"/>
                </a:moveTo>
                <a:cubicBezTo>
                  <a:pt x="2996" y="2311"/>
                  <a:pt x="7368" y="-954"/>
                  <a:pt x="11718" y="243"/>
                </a:cubicBezTo>
                <a:cubicBezTo>
                  <a:pt x="12481" y="452"/>
                  <a:pt x="13234" y="810"/>
                  <a:pt x="13972" y="1282"/>
                </a:cubicBezTo>
                <a:cubicBezTo>
                  <a:pt x="17384" y="3465"/>
                  <a:pt x="20368" y="8384"/>
                  <a:pt x="21329" y="16015"/>
                </a:cubicBezTo>
                <a:cubicBezTo>
                  <a:pt x="21519" y="17525"/>
                  <a:pt x="21600" y="19086"/>
                  <a:pt x="21569" y="20646"/>
                </a:cubicBezTo>
              </a:path>
            </a:pathLst>
          </a:custGeom>
          <a:ln w="25400">
            <a:solidFill>
              <a:srgbClr val="D6D5D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6" name="Sales"/>
          <p:cNvSpPr txBox="1"/>
          <p:nvPr/>
        </p:nvSpPr>
        <p:spPr>
          <a:xfrm>
            <a:off x="4836569" y="884511"/>
            <a:ext cx="751384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1800">
                <a:solidFill>
                  <a:srgbClr val="929292"/>
                </a:solidFill>
              </a:defRPr>
            </a:lvl1pPr>
          </a:lstStyle>
          <a:p>
            <a:pPr/>
            <a:r>
              <a:t>Sales</a:t>
            </a:r>
          </a:p>
        </p:txBody>
      </p:sp>
      <p:sp>
        <p:nvSpPr>
          <p:cNvPr id="197" name="IT"/>
          <p:cNvSpPr txBox="1"/>
          <p:nvPr/>
        </p:nvSpPr>
        <p:spPr>
          <a:xfrm>
            <a:off x="2556347" y="884511"/>
            <a:ext cx="357138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1800">
                <a:solidFill>
                  <a:srgbClr val="929292"/>
                </a:solidFill>
              </a:defRPr>
            </a:lvl1pPr>
          </a:lstStyle>
          <a:p>
            <a:pPr/>
            <a:r>
              <a:t>IT</a:t>
            </a:r>
          </a:p>
        </p:txBody>
      </p:sp>
      <p:sp>
        <p:nvSpPr>
          <p:cNvPr id="198" name="Developer"/>
          <p:cNvSpPr txBox="1"/>
          <p:nvPr/>
        </p:nvSpPr>
        <p:spPr>
          <a:xfrm>
            <a:off x="9225332" y="884511"/>
            <a:ext cx="1259372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1800">
                <a:solidFill>
                  <a:srgbClr val="929292"/>
                </a:solidFill>
              </a:defRPr>
            </a:lvl1pPr>
          </a:lstStyle>
          <a:p>
            <a:pPr/>
            <a:r>
              <a:t>Developer</a:t>
            </a:r>
          </a:p>
        </p:txBody>
      </p:sp>
      <p:sp>
        <p:nvSpPr>
          <p:cNvPr id="199" name="PM"/>
          <p:cNvSpPr txBox="1"/>
          <p:nvPr/>
        </p:nvSpPr>
        <p:spPr>
          <a:xfrm>
            <a:off x="7192028" y="884511"/>
            <a:ext cx="496888" cy="360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1800">
                <a:solidFill>
                  <a:srgbClr val="929292"/>
                </a:solidFill>
              </a:defRPr>
            </a:lvl1pPr>
          </a:lstStyle>
          <a:p>
            <a:pPr/>
            <a:r>
              <a:t>PM</a:t>
            </a:r>
          </a:p>
        </p:txBody>
      </p:sp>
      <p:pic>
        <p:nvPicPr>
          <p:cNvPr id="200" name="影像" descr="影像"/>
          <p:cNvPicPr>
            <a:picLocks noChangeAspect="1"/>
          </p:cNvPicPr>
          <p:nvPr/>
        </p:nvPicPr>
        <p:blipFill>
          <a:blip r:embed="rId5">
            <a:alphaModFix amt="79000"/>
            <a:extLst/>
          </a:blip>
          <a:stretch>
            <a:fillRect/>
          </a:stretch>
        </p:blipFill>
        <p:spPr>
          <a:xfrm>
            <a:off x="8863186" y="1583302"/>
            <a:ext cx="1642662" cy="1270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4" name="群組"/>
          <p:cNvGrpSpPr/>
          <p:nvPr/>
        </p:nvGrpSpPr>
        <p:grpSpPr>
          <a:xfrm>
            <a:off x="3418647" y="6459500"/>
            <a:ext cx="6167509" cy="2318621"/>
            <a:chOff x="0" y="0"/>
            <a:chExt cx="6167507" cy="2318620"/>
          </a:xfrm>
        </p:grpSpPr>
        <p:pic>
          <p:nvPicPr>
            <p:cNvPr id="201" name="影像" descr="影像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-1"/>
              <a:ext cx="2067648" cy="23186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2" name="影像" descr="影像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093893" y="50403"/>
              <a:ext cx="2073615" cy="22178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3" name="箭頭"/>
            <p:cNvSpPr/>
            <p:nvPr/>
          </p:nvSpPr>
          <p:spPr>
            <a:xfrm>
              <a:off x="2097195" y="860318"/>
              <a:ext cx="1563912" cy="597982"/>
            </a:xfrm>
            <a:prstGeom prst="rightArrow">
              <a:avLst>
                <a:gd name="adj1" fmla="val 35302"/>
                <a:gd name="adj2" fmla="val 87210"/>
              </a:avLst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</a:defRPr>
              </a:pPr>
            </a:p>
          </p:txBody>
        </p:sp>
      </p:grpSp>
      <p:pic>
        <p:nvPicPr>
          <p:cNvPr id="205" name="影像" descr="影像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16357" y="1583302"/>
            <a:ext cx="8585201" cy="127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By putting the power of data back to people…"/>
          <p:cNvSpPr txBox="1"/>
          <p:nvPr/>
        </p:nvSpPr>
        <p:spPr>
          <a:xfrm>
            <a:off x="1590773" y="4082136"/>
            <a:ext cx="9823252" cy="1589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39687" defTabSz="914400">
              <a:lnSpc>
                <a:spcPct val="110000"/>
              </a:lnSpc>
              <a:defRPr b="0" sz="3200">
                <a:solidFill>
                  <a:srgbClr val="404040"/>
                </a:solidFill>
              </a:defRPr>
            </a:pPr>
            <a:r>
              <a:t>By putting the power of data back to people 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indent="39687" defTabSz="914400">
              <a:lnSpc>
                <a:spcPct val="110000"/>
              </a:lnSpc>
              <a:defRPr b="0" sz="3200">
                <a:solidFill>
                  <a:srgbClr val="404040"/>
                </a:solidFill>
              </a:defRPr>
            </a:pPr>
            <a:r>
              <a:t>who run the business makes good data management 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indent="39687" defTabSz="914400">
              <a:lnSpc>
                <a:spcPct val="110000"/>
              </a:lnSpc>
              <a:defRPr b="0" sz="3200">
                <a:solidFill>
                  <a:srgbClr val="404040"/>
                </a:solidFill>
              </a:defRPr>
            </a:pPr>
            <a:r>
              <a:t>a commodity to organizations of all sizes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矩形"/>
          <p:cNvSpPr/>
          <p:nvPr/>
        </p:nvSpPr>
        <p:spPr>
          <a:xfrm>
            <a:off x="-571793" y="3615649"/>
            <a:ext cx="14341376" cy="25223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209" name="What makes                         different?"/>
          <p:cNvSpPr txBox="1"/>
          <p:nvPr/>
        </p:nvSpPr>
        <p:spPr>
          <a:xfrm>
            <a:off x="496289" y="4480786"/>
            <a:ext cx="12012221" cy="81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000">
                <a:solidFill>
                  <a:srgbClr val="393939"/>
                </a:solidFill>
              </a:defRPr>
            </a:lvl1pPr>
          </a:lstStyle>
          <a:p>
            <a:pPr/>
            <a:r>
              <a:t>What makes                         different?</a:t>
            </a:r>
          </a:p>
        </p:txBody>
      </p:sp>
      <p:pic>
        <p:nvPicPr>
          <p:cNvPr id="210" name="ragic logo.png" descr="ragic 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01455" y="3841734"/>
            <a:ext cx="3725391" cy="20955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 rot="16200000">
            <a:off x="893232" y="5755675"/>
            <a:ext cx="1905002" cy="1905003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UCCESS"/>
          <p:cNvSpPr txBox="1"/>
          <p:nvPr/>
        </p:nvSpPr>
        <p:spPr>
          <a:xfrm>
            <a:off x="1400081" y="5768928"/>
            <a:ext cx="1444284" cy="348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1700">
                <a:solidFill>
                  <a:srgbClr val="F8CC4F"/>
                </a:solidFill>
              </a:defRPr>
            </a:lvl1pPr>
          </a:lstStyle>
          <a:p>
            <a:pPr/>
            <a:r>
              <a:t>SUCCESS</a:t>
            </a:r>
          </a:p>
        </p:txBody>
      </p:sp>
      <p:pic>
        <p:nvPicPr>
          <p:cNvPr id="214" name="影像" descr="影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30500" y="4103125"/>
            <a:ext cx="7543800" cy="47180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影像" descr="影像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68567" y="6278895"/>
            <a:ext cx="2819367" cy="2819367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Ragic’s unique technology takes database building to another level"/>
          <p:cNvSpPr txBox="1"/>
          <p:nvPr/>
        </p:nvSpPr>
        <p:spPr>
          <a:xfrm>
            <a:off x="419298" y="1962434"/>
            <a:ext cx="12166203" cy="558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defRPr b="0" sz="3200">
                <a:solidFill>
                  <a:srgbClr val="393939"/>
                </a:solidFill>
              </a:defRPr>
            </a:lvl1pPr>
          </a:lstStyle>
          <a:p>
            <a:pPr/>
            <a:r>
              <a:t>Ragic’s unique technology takes database building to another level</a:t>
            </a:r>
          </a:p>
        </p:txBody>
      </p:sp>
      <p:sp>
        <p:nvSpPr>
          <p:cNvPr id="217" name="Powerful"/>
          <p:cNvSpPr txBox="1"/>
          <p:nvPr/>
        </p:nvSpPr>
        <p:spPr>
          <a:xfrm>
            <a:off x="4950642" y="843561"/>
            <a:ext cx="3103514" cy="89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</a:defRPr>
            </a:lvl1pPr>
          </a:lstStyle>
          <a:p>
            <a:pPr/>
            <a:r>
              <a:t>Powerful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We keep database design simple,…"/>
          <p:cNvSpPr txBox="1"/>
          <p:nvPr/>
        </p:nvSpPr>
        <p:spPr>
          <a:xfrm>
            <a:off x="1704180" y="1689143"/>
            <a:ext cx="9596438" cy="1028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39687" defTabSz="914400">
              <a:defRPr b="0" sz="3200">
                <a:solidFill>
                  <a:srgbClr val="393939"/>
                </a:solidFill>
              </a:defRPr>
            </a:pPr>
            <a:r>
              <a:t>We keep database design simple, 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indent="39687" defTabSz="914400">
              <a:defRPr b="0" sz="3200">
                <a:solidFill>
                  <a:srgbClr val="393939"/>
                </a:solidFill>
              </a:defRPr>
            </a:pPr>
            <a:r>
              <a:t>make it as easy as creating a form on a spreadsheet</a:t>
            </a:r>
          </a:p>
        </p:txBody>
      </p:sp>
      <p:sp>
        <p:nvSpPr>
          <p:cNvPr id="220" name="Simple"/>
          <p:cNvSpPr txBox="1"/>
          <p:nvPr/>
        </p:nvSpPr>
        <p:spPr>
          <a:xfrm>
            <a:off x="5280282" y="666302"/>
            <a:ext cx="2444236" cy="89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</a:defRPr>
            </a:lvl1pPr>
          </a:lstStyle>
          <a:p>
            <a:pPr/>
            <a:r>
              <a:t>Simple</a:t>
            </a:r>
          </a:p>
        </p:txBody>
      </p:sp>
      <p:pic>
        <p:nvPicPr>
          <p:cNvPr id="221" name="影像" descr="影像"/>
          <p:cNvPicPr>
            <a:picLocks noChangeAspect="1"/>
          </p:cNvPicPr>
          <p:nvPr/>
        </p:nvPicPr>
        <p:blipFill>
          <a:blip r:embed="rId2">
            <a:extLst/>
          </a:blip>
          <a:srcRect l="0" t="0" r="0" b="38015"/>
          <a:stretch>
            <a:fillRect/>
          </a:stretch>
        </p:blipFill>
        <p:spPr>
          <a:xfrm>
            <a:off x="457795" y="3975572"/>
            <a:ext cx="12089370" cy="52426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說明框"/>
          <p:cNvSpPr/>
          <p:nvPr/>
        </p:nvSpPr>
        <p:spPr>
          <a:xfrm>
            <a:off x="1642069" y="2552968"/>
            <a:ext cx="9720662" cy="36191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6" y="0"/>
                </a:moveTo>
                <a:cubicBezTo>
                  <a:pt x="119" y="0"/>
                  <a:pt x="0" y="321"/>
                  <a:pt x="0" y="715"/>
                </a:cubicBezTo>
                <a:lnTo>
                  <a:pt x="0" y="15948"/>
                </a:lnTo>
                <a:cubicBezTo>
                  <a:pt x="0" y="16343"/>
                  <a:pt x="119" y="16661"/>
                  <a:pt x="266" y="16661"/>
                </a:cubicBezTo>
                <a:lnTo>
                  <a:pt x="19446" y="16661"/>
                </a:lnTo>
                <a:lnTo>
                  <a:pt x="19834" y="21600"/>
                </a:lnTo>
                <a:lnTo>
                  <a:pt x="20221" y="16661"/>
                </a:lnTo>
                <a:lnTo>
                  <a:pt x="21334" y="16661"/>
                </a:lnTo>
                <a:cubicBezTo>
                  <a:pt x="21481" y="16661"/>
                  <a:pt x="21600" y="16343"/>
                  <a:pt x="21600" y="15948"/>
                </a:cubicBezTo>
                <a:lnTo>
                  <a:pt x="21600" y="715"/>
                </a:lnTo>
                <a:cubicBezTo>
                  <a:pt x="21600" y="321"/>
                  <a:pt x="21481" y="0"/>
                  <a:pt x="21334" y="0"/>
                </a:cubicBezTo>
                <a:lnTo>
                  <a:pt x="266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224" name="Your database comes with these…"/>
          <p:cNvSpPr txBox="1"/>
          <p:nvPr/>
        </p:nvSpPr>
        <p:spPr>
          <a:xfrm>
            <a:off x="1397759" y="3408101"/>
            <a:ext cx="10209283" cy="1152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indent="39687" defTabSz="914400">
              <a:lnSpc>
                <a:spcPct val="110000"/>
              </a:lnSpc>
              <a:defRPr sz="3500">
                <a:solidFill>
                  <a:srgbClr val="393939"/>
                </a:solidFill>
              </a:defRPr>
            </a:pPr>
            <a:r>
              <a:t>Your database comes with these </a:t>
            </a:r>
          </a:p>
          <a:p>
            <a:pPr indent="39687" defTabSz="914400">
              <a:lnSpc>
                <a:spcPct val="110000"/>
              </a:lnSpc>
              <a:defRPr sz="3500">
                <a:solidFill>
                  <a:srgbClr val="393939"/>
                </a:solidFill>
              </a:defRPr>
            </a:pPr>
            <a:r>
              <a:t>powerful features without a line of code</a:t>
            </a:r>
          </a:p>
        </p:txBody>
      </p:sp>
      <p:pic>
        <p:nvPicPr>
          <p:cNvPr id="225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16676" y="6830979"/>
            <a:ext cx="2933789" cy="29337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未命名-1_工作區域 1 (1).png" descr="未命名-1_工作區域 1 (1)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9838" y="4146351"/>
            <a:ext cx="9998137" cy="5192832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View, enter, and edit records on the go"/>
          <p:cNvSpPr txBox="1"/>
          <p:nvPr/>
        </p:nvSpPr>
        <p:spPr>
          <a:xfrm>
            <a:off x="2961083" y="1726653"/>
            <a:ext cx="7082632" cy="558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defRPr b="0" sz="3200">
                <a:solidFill>
                  <a:srgbClr val="393939"/>
                </a:solidFill>
              </a:defRPr>
            </a:lvl1pPr>
          </a:lstStyle>
          <a:p>
            <a:pPr/>
            <a:r>
              <a:t>View, enter, and edit records on the go</a:t>
            </a:r>
          </a:p>
        </p:txBody>
      </p:sp>
      <p:sp>
        <p:nvSpPr>
          <p:cNvPr id="229" name="Mobile Access"/>
          <p:cNvSpPr txBox="1"/>
          <p:nvPr/>
        </p:nvSpPr>
        <p:spPr>
          <a:xfrm>
            <a:off x="4012033" y="659952"/>
            <a:ext cx="4980733" cy="89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</a:defRPr>
            </a:lvl1pPr>
          </a:lstStyle>
          <a:p>
            <a:pPr/>
            <a:r>
              <a:t>Mobile Access</a:t>
            </a:r>
          </a:p>
        </p:txBody>
      </p:sp>
      <p:pic>
        <p:nvPicPr>
          <p:cNvPr id="230" name="影像" descr="影像">
            <a:hlinkClick r:id="rId3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alphaModFix amt="80018"/>
            <a:extLst/>
          </a:blip>
          <a:srcRect l="0" t="0" r="0" b="62875"/>
          <a:stretch>
            <a:fillRect/>
          </a:stretch>
        </p:blipFill>
        <p:spPr>
          <a:xfrm>
            <a:off x="4529468" y="2395907"/>
            <a:ext cx="1803403" cy="492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影像" descr="影像">
            <a:hlinkClick r:id="rId5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alphaModFix amt="80018"/>
            <a:extLst/>
          </a:blip>
          <a:srcRect l="1510" t="55384" r="0" b="7489"/>
          <a:stretch>
            <a:fillRect/>
          </a:stretch>
        </p:blipFill>
        <p:spPr>
          <a:xfrm>
            <a:off x="6612266" y="2395906"/>
            <a:ext cx="1776167" cy="4929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he confidence of instantly finding the data you are looking for"/>
          <p:cNvSpPr txBox="1"/>
          <p:nvPr/>
        </p:nvSpPr>
        <p:spPr>
          <a:xfrm>
            <a:off x="833833" y="1962434"/>
            <a:ext cx="11337132" cy="558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defRPr b="0" sz="3200">
                <a:solidFill>
                  <a:srgbClr val="393939"/>
                </a:solidFill>
              </a:defRPr>
            </a:lvl1pPr>
          </a:lstStyle>
          <a:p>
            <a:pPr/>
            <a:r>
              <a:t>The confidence of instantly finding the data you are looking for</a:t>
            </a:r>
          </a:p>
        </p:txBody>
      </p:sp>
      <p:sp>
        <p:nvSpPr>
          <p:cNvPr id="234" name="Full-Text Search"/>
          <p:cNvSpPr txBox="1"/>
          <p:nvPr/>
        </p:nvSpPr>
        <p:spPr>
          <a:xfrm>
            <a:off x="3734236" y="869261"/>
            <a:ext cx="5536327" cy="89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</a:defRPr>
            </a:lvl1pPr>
          </a:lstStyle>
          <a:p>
            <a:pPr/>
            <a:r>
              <a:t>Full-Text Search</a:t>
            </a:r>
          </a:p>
        </p:txBody>
      </p:sp>
      <p:pic>
        <p:nvPicPr>
          <p:cNvPr id="235" name="圖片 5" descr="圖片 5"/>
          <p:cNvPicPr>
            <a:picLocks noChangeAspect="1"/>
          </p:cNvPicPr>
          <p:nvPr/>
        </p:nvPicPr>
        <p:blipFill>
          <a:blip r:embed="rId2">
            <a:extLst/>
          </a:blip>
          <a:srcRect l="476" t="863" r="25848" b="47067"/>
          <a:stretch>
            <a:fillRect/>
          </a:stretch>
        </p:blipFill>
        <p:spPr>
          <a:xfrm>
            <a:off x="433188" y="3955617"/>
            <a:ext cx="12138449" cy="5226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矩形"/>
          <p:cNvSpPr/>
          <p:nvPr/>
        </p:nvSpPr>
        <p:spPr>
          <a:xfrm>
            <a:off x="-430048" y="-94576"/>
            <a:ext cx="13777849" cy="31538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122" name="Spreadsheets are the duct tape for managing data"/>
          <p:cNvSpPr txBox="1"/>
          <p:nvPr/>
        </p:nvSpPr>
        <p:spPr>
          <a:xfrm>
            <a:off x="1139480" y="1311811"/>
            <a:ext cx="10725838" cy="595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3500">
                <a:solidFill>
                  <a:srgbClr val="393939"/>
                </a:solidFill>
              </a:defRPr>
            </a:lvl1pPr>
          </a:lstStyle>
          <a:p>
            <a:pPr/>
            <a:r>
              <a:t>Spreadsheets are the duct tape for managing data</a:t>
            </a:r>
          </a:p>
        </p:txBody>
      </p:sp>
      <p:pic>
        <p:nvPicPr>
          <p:cNvPr id="123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68951" y="4047066"/>
            <a:ext cx="4949156" cy="46400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影像" descr="影像"/>
          <p:cNvPicPr>
            <a:picLocks noChangeAspect="1"/>
          </p:cNvPicPr>
          <p:nvPr/>
        </p:nvPicPr>
        <p:blipFill>
          <a:blip r:embed="rId2">
            <a:extLst/>
          </a:blip>
          <a:srcRect l="801" t="10015" r="801" b="14381"/>
          <a:stretch>
            <a:fillRect/>
          </a:stretch>
        </p:blipFill>
        <p:spPr>
          <a:xfrm>
            <a:off x="1008592" y="3919296"/>
            <a:ext cx="11041950" cy="5312361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矩形"/>
          <p:cNvSpPr/>
          <p:nvPr/>
        </p:nvSpPr>
        <p:spPr>
          <a:xfrm>
            <a:off x="986099" y="3878491"/>
            <a:ext cx="1656622" cy="5393788"/>
          </a:xfrm>
          <a:prstGeom prst="rect">
            <a:avLst/>
          </a:prstGeom>
          <a:ln w="63500">
            <a:solidFill>
              <a:srgbClr val="E2777C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239" name="Create multiple views based on query criteria on…"/>
          <p:cNvSpPr txBox="1"/>
          <p:nvPr/>
        </p:nvSpPr>
        <p:spPr>
          <a:xfrm>
            <a:off x="2044832" y="1734112"/>
            <a:ext cx="8828088" cy="1028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39687" defTabSz="914400">
              <a:defRPr b="0" sz="3200">
                <a:solidFill>
                  <a:srgbClr val="393939"/>
                </a:solidFill>
              </a:defRPr>
            </a:pPr>
            <a:r>
              <a:t>Create multiple views based on query criteria on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indent="39687" defTabSz="914400">
              <a:defRPr b="0" sz="3200">
                <a:solidFill>
                  <a:srgbClr val="393939"/>
                </a:solidFill>
              </a:defRPr>
            </a:pPr>
            <a:r>
              <a:t>any combination of fields</a:t>
            </a:r>
          </a:p>
        </p:txBody>
      </p:sp>
      <p:sp>
        <p:nvSpPr>
          <p:cNvPr id="240" name="Query Builder and Data Views"/>
          <p:cNvSpPr txBox="1"/>
          <p:nvPr/>
        </p:nvSpPr>
        <p:spPr>
          <a:xfrm>
            <a:off x="1419565" y="666302"/>
            <a:ext cx="10078622" cy="89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</a:defRPr>
            </a:lvl1pPr>
          </a:lstStyle>
          <a:p>
            <a:pPr/>
            <a:r>
              <a:t>Query Builder and Data Views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8848" y="3868977"/>
            <a:ext cx="10727104" cy="5808060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You decide on who can view, edit, or create entries in your database"/>
          <p:cNvSpPr txBox="1"/>
          <p:nvPr/>
        </p:nvSpPr>
        <p:spPr>
          <a:xfrm>
            <a:off x="299144" y="1962434"/>
            <a:ext cx="12406511" cy="558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defRPr b="0" sz="3200">
                <a:solidFill>
                  <a:srgbClr val="393939"/>
                </a:solidFill>
              </a:defRPr>
            </a:lvl1pPr>
          </a:lstStyle>
          <a:p>
            <a:pPr/>
            <a:r>
              <a:t>You decide on who can view, edit, or create entries in your database</a:t>
            </a:r>
          </a:p>
        </p:txBody>
      </p:sp>
      <p:sp>
        <p:nvSpPr>
          <p:cNvPr id="244" name="Controlled Access"/>
          <p:cNvSpPr txBox="1"/>
          <p:nvPr/>
        </p:nvSpPr>
        <p:spPr>
          <a:xfrm>
            <a:off x="3371856" y="869261"/>
            <a:ext cx="6261088" cy="89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</a:defRPr>
            </a:lvl1pPr>
          </a:lstStyle>
          <a:p>
            <a:pPr/>
            <a:r>
              <a:t>Controlled Access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影像" descr="影像"/>
          <p:cNvPicPr>
            <a:picLocks noChangeAspect="1"/>
          </p:cNvPicPr>
          <p:nvPr/>
        </p:nvPicPr>
        <p:blipFill>
          <a:blip r:embed="rId2">
            <a:extLst/>
          </a:blip>
          <a:srcRect l="1735" t="504" r="5004" b="34015"/>
          <a:stretch>
            <a:fillRect/>
          </a:stretch>
        </p:blipFill>
        <p:spPr>
          <a:xfrm>
            <a:off x="768547" y="3909164"/>
            <a:ext cx="11467634" cy="5324710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Businesses need a database system, not just a few tables"/>
          <p:cNvSpPr txBox="1"/>
          <p:nvPr/>
        </p:nvSpPr>
        <p:spPr>
          <a:xfrm>
            <a:off x="1206896" y="1962434"/>
            <a:ext cx="10591007" cy="558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defRPr b="0" sz="3200">
                <a:solidFill>
                  <a:srgbClr val="393939"/>
                </a:solidFill>
              </a:defRPr>
            </a:lvl1pPr>
          </a:lstStyle>
          <a:p>
            <a:pPr/>
            <a:r>
              <a:t>Businesses need a database system, not just a few tables</a:t>
            </a:r>
          </a:p>
        </p:txBody>
      </p:sp>
      <p:sp>
        <p:nvSpPr>
          <p:cNvPr id="248" name="Build Relations Between Sheets"/>
          <p:cNvSpPr txBox="1"/>
          <p:nvPr/>
        </p:nvSpPr>
        <p:spPr>
          <a:xfrm>
            <a:off x="1107870" y="869261"/>
            <a:ext cx="10789060" cy="89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</a:defRPr>
            </a:lvl1pPr>
          </a:lstStyle>
          <a:p>
            <a:pPr/>
            <a:r>
              <a:t>Build Relations Between Sheets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圖片 3" descr="圖片 3"/>
          <p:cNvPicPr>
            <a:picLocks noChangeAspect="1"/>
          </p:cNvPicPr>
          <p:nvPr/>
        </p:nvPicPr>
        <p:blipFill>
          <a:blip r:embed="rId2">
            <a:extLst/>
          </a:blip>
          <a:srcRect l="0" t="0" r="0" b="25764"/>
          <a:stretch>
            <a:fillRect/>
          </a:stretch>
        </p:blipFill>
        <p:spPr>
          <a:xfrm>
            <a:off x="963240" y="3807090"/>
            <a:ext cx="11069171" cy="5307065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矩形"/>
          <p:cNvSpPr/>
          <p:nvPr/>
        </p:nvSpPr>
        <p:spPr>
          <a:xfrm>
            <a:off x="6292177" y="4179446"/>
            <a:ext cx="5717635" cy="3720320"/>
          </a:xfrm>
          <a:prstGeom prst="rect">
            <a:avLst/>
          </a:prstGeom>
          <a:ln w="63500">
            <a:solidFill>
              <a:srgbClr val="E2777C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252" name="Add frequently used tools as custom buttons"/>
          <p:cNvSpPr txBox="1"/>
          <p:nvPr/>
        </p:nvSpPr>
        <p:spPr>
          <a:xfrm>
            <a:off x="2426791" y="1937034"/>
            <a:ext cx="8151217" cy="558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defRPr b="0" sz="3200">
                <a:solidFill>
                  <a:srgbClr val="393939"/>
                </a:solidFill>
              </a:defRPr>
            </a:lvl1pPr>
          </a:lstStyle>
          <a:p>
            <a:pPr/>
            <a:r>
              <a:t>Add frequently used tools as custom buttons</a:t>
            </a:r>
          </a:p>
        </p:txBody>
      </p:sp>
      <p:sp>
        <p:nvSpPr>
          <p:cNvPr id="253" name="Custom Buttons"/>
          <p:cNvSpPr txBox="1"/>
          <p:nvPr/>
        </p:nvSpPr>
        <p:spPr>
          <a:xfrm>
            <a:off x="3709339" y="843861"/>
            <a:ext cx="5586121" cy="89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</a:defRPr>
            </a:lvl1pPr>
          </a:lstStyle>
          <a:p>
            <a:pPr/>
            <a:r>
              <a:t>Custom Buttons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矩形"/>
          <p:cNvSpPr/>
          <p:nvPr/>
        </p:nvSpPr>
        <p:spPr>
          <a:xfrm>
            <a:off x="783620" y="3902416"/>
            <a:ext cx="5676905" cy="53975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256" name="線條"/>
          <p:cNvSpPr/>
          <p:nvPr/>
        </p:nvSpPr>
        <p:spPr>
          <a:xfrm>
            <a:off x="6634240" y="4442600"/>
            <a:ext cx="3120578" cy="376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92929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257" name="影像" descr="影像"/>
          <p:cNvPicPr>
            <a:picLocks noChangeAspect="1"/>
          </p:cNvPicPr>
          <p:nvPr/>
        </p:nvPicPr>
        <p:blipFill>
          <a:blip r:embed="rId2">
            <a:extLst/>
          </a:blip>
          <a:srcRect l="603" t="9098" r="52388" b="1187"/>
          <a:stretch>
            <a:fillRect/>
          </a:stretch>
        </p:blipFill>
        <p:spPr>
          <a:xfrm>
            <a:off x="865584" y="4011956"/>
            <a:ext cx="5457743" cy="5178461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Convert an order into a delivery note"/>
          <p:cNvSpPr txBox="1"/>
          <p:nvPr/>
        </p:nvSpPr>
        <p:spPr>
          <a:xfrm>
            <a:off x="3138487" y="1962434"/>
            <a:ext cx="6727825" cy="558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defRPr b="0" sz="3200">
                <a:solidFill>
                  <a:srgbClr val="393939"/>
                </a:solidFill>
              </a:defRPr>
            </a:lvl1pPr>
          </a:lstStyle>
          <a:p>
            <a:pPr/>
            <a:r>
              <a:t>Convert an order into a delivery note</a:t>
            </a:r>
          </a:p>
        </p:txBody>
      </p:sp>
      <p:sp>
        <p:nvSpPr>
          <p:cNvPr id="259" name="Action Buttons: Convert Records"/>
          <p:cNvSpPr txBox="1"/>
          <p:nvPr/>
        </p:nvSpPr>
        <p:spPr>
          <a:xfrm>
            <a:off x="895386" y="869261"/>
            <a:ext cx="11214026" cy="89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</a:defRPr>
            </a:lvl1pPr>
          </a:lstStyle>
          <a:p>
            <a:pPr/>
            <a:r>
              <a:t>Action Buttons: Convert Records</a:t>
            </a:r>
          </a:p>
        </p:txBody>
      </p:sp>
      <p:sp>
        <p:nvSpPr>
          <p:cNvPr id="260" name="矩形"/>
          <p:cNvSpPr/>
          <p:nvPr/>
        </p:nvSpPr>
        <p:spPr>
          <a:xfrm>
            <a:off x="7213406" y="5044294"/>
            <a:ext cx="5160173" cy="42037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pic>
        <p:nvPicPr>
          <p:cNvPr id="261" name="影像" descr="影像"/>
          <p:cNvPicPr>
            <a:picLocks noChangeAspect="1"/>
          </p:cNvPicPr>
          <p:nvPr/>
        </p:nvPicPr>
        <p:blipFill>
          <a:blip r:embed="rId3">
            <a:extLst/>
          </a:blip>
          <a:srcRect l="1614" t="4288" r="32573" b="8857"/>
          <a:stretch>
            <a:fillRect/>
          </a:stretch>
        </p:blipFill>
        <p:spPr>
          <a:xfrm>
            <a:off x="7325127" y="5173874"/>
            <a:ext cx="4809717" cy="39443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線條"/>
          <p:cNvSpPr/>
          <p:nvPr/>
        </p:nvSpPr>
        <p:spPr>
          <a:xfrm>
            <a:off x="6803504" y="4223110"/>
            <a:ext cx="2893565" cy="376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92929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264" name="影像" descr="影像"/>
          <p:cNvPicPr>
            <a:picLocks noChangeAspect="1"/>
          </p:cNvPicPr>
          <p:nvPr/>
        </p:nvPicPr>
        <p:blipFill>
          <a:blip r:embed="rId2">
            <a:extLst/>
          </a:blip>
          <a:srcRect l="589" t="8820" r="52148" b="1345"/>
          <a:stretch>
            <a:fillRect/>
          </a:stretch>
        </p:blipFill>
        <p:spPr>
          <a:xfrm>
            <a:off x="782106" y="3917755"/>
            <a:ext cx="5682244" cy="5369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影像" descr="影像"/>
          <p:cNvPicPr>
            <a:picLocks noChangeAspect="1"/>
          </p:cNvPicPr>
          <p:nvPr/>
        </p:nvPicPr>
        <p:blipFill>
          <a:blip r:embed="rId3">
            <a:extLst/>
          </a:blip>
          <a:srcRect l="1837" t="5206" r="0" b="10710"/>
          <a:stretch>
            <a:fillRect/>
          </a:stretch>
        </p:blipFill>
        <p:spPr>
          <a:xfrm>
            <a:off x="6932747" y="4990454"/>
            <a:ext cx="5289974" cy="4227161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Update the inventory balance with one click"/>
          <p:cNvSpPr txBox="1"/>
          <p:nvPr/>
        </p:nvSpPr>
        <p:spPr>
          <a:xfrm>
            <a:off x="2517178" y="1962434"/>
            <a:ext cx="7970442" cy="558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defRPr b="0" sz="3200">
                <a:solidFill>
                  <a:srgbClr val="393939"/>
                </a:solidFill>
              </a:defRPr>
            </a:lvl1pPr>
          </a:lstStyle>
          <a:p>
            <a:pPr/>
            <a:r>
              <a:t>Update the inventory balance with one click</a:t>
            </a:r>
          </a:p>
        </p:txBody>
      </p:sp>
      <p:sp>
        <p:nvSpPr>
          <p:cNvPr id="267" name="Action Buttons: Update Values"/>
          <p:cNvSpPr txBox="1"/>
          <p:nvPr/>
        </p:nvSpPr>
        <p:spPr>
          <a:xfrm>
            <a:off x="1322059" y="869261"/>
            <a:ext cx="10360683" cy="89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</a:defRPr>
            </a:lvl1pPr>
          </a:lstStyle>
          <a:p>
            <a:pPr/>
            <a:r>
              <a:t>Action Buttons: Update Values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ending, receiving, and replying emails all in Ragic,…"/>
          <p:cNvSpPr txBox="1"/>
          <p:nvPr/>
        </p:nvSpPr>
        <p:spPr>
          <a:xfrm>
            <a:off x="1726704" y="1734112"/>
            <a:ext cx="9551392" cy="1028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39687" defTabSz="914400">
              <a:defRPr b="0" sz="3200">
                <a:solidFill>
                  <a:srgbClr val="393939"/>
                </a:solidFill>
              </a:defRPr>
            </a:pPr>
            <a:r>
              <a:t>Sending, receiving, and replying emails all in Ragic, 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indent="39687" defTabSz="914400">
              <a:defRPr b="0" sz="3200">
                <a:solidFill>
                  <a:srgbClr val="393939"/>
                </a:solidFill>
              </a:defRPr>
            </a:pPr>
            <a:r>
              <a:t>the easier way to follow up</a:t>
            </a:r>
          </a:p>
        </p:txBody>
      </p:sp>
      <p:sp>
        <p:nvSpPr>
          <p:cNvPr id="270" name="Emailing With the Database"/>
          <p:cNvSpPr txBox="1"/>
          <p:nvPr/>
        </p:nvSpPr>
        <p:spPr>
          <a:xfrm>
            <a:off x="1848661" y="666302"/>
            <a:ext cx="9307476" cy="89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</a:defRPr>
            </a:lvl1pPr>
          </a:lstStyle>
          <a:p>
            <a:pPr/>
            <a:r>
              <a:t>Emailing With the Database</a:t>
            </a:r>
          </a:p>
        </p:txBody>
      </p:sp>
      <p:pic>
        <p:nvPicPr>
          <p:cNvPr id="271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5200" y="3885462"/>
            <a:ext cx="11074400" cy="52895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4299" y="3749640"/>
            <a:ext cx="11096202" cy="5452446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Crystal-clear visualization of your data with auto-generated reports"/>
          <p:cNvSpPr txBox="1"/>
          <p:nvPr/>
        </p:nvSpPr>
        <p:spPr>
          <a:xfrm>
            <a:off x="450651" y="2000534"/>
            <a:ext cx="12103497" cy="558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defRPr b="0" sz="3200">
                <a:solidFill>
                  <a:srgbClr val="393939"/>
                </a:solidFill>
              </a:defRPr>
            </a:lvl1pPr>
          </a:lstStyle>
          <a:p>
            <a:pPr/>
            <a:r>
              <a:t>Crystal-clear visualization of your data with auto-generated reports</a:t>
            </a:r>
          </a:p>
        </p:txBody>
      </p:sp>
      <p:sp>
        <p:nvSpPr>
          <p:cNvPr id="275" name="Reports"/>
          <p:cNvSpPr txBox="1"/>
          <p:nvPr/>
        </p:nvSpPr>
        <p:spPr>
          <a:xfrm>
            <a:off x="5105827" y="907361"/>
            <a:ext cx="2793145" cy="89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</a:defRPr>
            </a:lvl1pPr>
          </a:lstStyle>
          <a:p>
            <a:pPr/>
            <a:r>
              <a:t>Reports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影像" descr="影像"/>
          <p:cNvPicPr>
            <a:picLocks noChangeAspect="1"/>
          </p:cNvPicPr>
          <p:nvPr/>
        </p:nvPicPr>
        <p:blipFill>
          <a:blip r:embed="rId2">
            <a:extLst/>
          </a:blip>
          <a:srcRect l="763" t="9891" r="763" b="3186"/>
          <a:stretch>
            <a:fillRect/>
          </a:stretch>
        </p:blipFill>
        <p:spPr>
          <a:xfrm>
            <a:off x="552394" y="3945840"/>
            <a:ext cx="6606794" cy="4068746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278" name="線條"/>
          <p:cNvSpPr/>
          <p:nvPr/>
        </p:nvSpPr>
        <p:spPr>
          <a:xfrm>
            <a:off x="9777345" y="4914311"/>
            <a:ext cx="3" cy="535943"/>
          </a:xfrm>
          <a:prstGeom prst="line">
            <a:avLst/>
          </a:prstGeom>
          <a:ln w="25400">
            <a:solidFill>
              <a:srgbClr val="929292"/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79" name="線條"/>
          <p:cNvSpPr/>
          <p:nvPr/>
        </p:nvSpPr>
        <p:spPr>
          <a:xfrm>
            <a:off x="7305833" y="4541406"/>
            <a:ext cx="1143880" cy="3"/>
          </a:xfrm>
          <a:prstGeom prst="line">
            <a:avLst/>
          </a:prstGeom>
          <a:ln w="25400">
            <a:solidFill>
              <a:srgbClr val="929292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280" name="影像" descr="影像"/>
          <p:cNvPicPr>
            <a:picLocks noChangeAspect="1"/>
          </p:cNvPicPr>
          <p:nvPr/>
        </p:nvPicPr>
        <p:blipFill>
          <a:blip r:embed="rId3">
            <a:extLst/>
          </a:blip>
          <a:srcRect l="265" t="9552" r="265" b="2561"/>
          <a:stretch>
            <a:fillRect/>
          </a:stretch>
        </p:blipFill>
        <p:spPr>
          <a:xfrm>
            <a:off x="3786239" y="5533268"/>
            <a:ext cx="8666025" cy="368786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281" name="影像" descr="影像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63462" y="3928216"/>
            <a:ext cx="3427768" cy="1226381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Generate Word and Excel documents…"/>
          <p:cNvSpPr txBox="1"/>
          <p:nvPr/>
        </p:nvSpPr>
        <p:spPr>
          <a:xfrm>
            <a:off x="1953121" y="1734112"/>
            <a:ext cx="9098558" cy="1028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39687" defTabSz="914400">
              <a:defRPr b="0" sz="3200">
                <a:solidFill>
                  <a:srgbClr val="393939"/>
                </a:solidFill>
              </a:defRPr>
            </a:pPr>
            <a:r>
              <a:t>Generate Word and Excel documents 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indent="39687" defTabSz="914400">
              <a:defRPr b="0" sz="3200">
                <a:solidFill>
                  <a:srgbClr val="393939"/>
                </a:solidFill>
              </a:defRPr>
            </a:pPr>
            <a:r>
              <a:t>automatically from your database with Mail Merge</a:t>
            </a:r>
          </a:p>
        </p:txBody>
      </p:sp>
      <p:sp>
        <p:nvSpPr>
          <p:cNvPr id="283" name="Generate Office Documents"/>
          <p:cNvSpPr txBox="1"/>
          <p:nvPr/>
        </p:nvSpPr>
        <p:spPr>
          <a:xfrm>
            <a:off x="1825641" y="666302"/>
            <a:ext cx="9353519" cy="89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</a:defRPr>
            </a:lvl1pPr>
          </a:lstStyle>
          <a:p>
            <a:pPr/>
            <a:r>
              <a:t>Generate Office Documents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Create databases with Excel files"/>
          <p:cNvSpPr txBox="1"/>
          <p:nvPr/>
        </p:nvSpPr>
        <p:spPr>
          <a:xfrm>
            <a:off x="7516507" y="4378657"/>
            <a:ext cx="4748573" cy="434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2300">
                <a:solidFill>
                  <a:srgbClr val="393939"/>
                </a:solidFill>
              </a:defRPr>
            </a:lvl1pPr>
          </a:lstStyle>
          <a:p>
            <a:pPr/>
            <a:r>
              <a:t>Create databases with Excel files</a:t>
            </a:r>
          </a:p>
        </p:txBody>
      </p:sp>
      <p:sp>
        <p:nvSpPr>
          <p:cNvPr id="286" name="線條"/>
          <p:cNvSpPr/>
          <p:nvPr/>
        </p:nvSpPr>
        <p:spPr>
          <a:xfrm>
            <a:off x="4550767" y="7531433"/>
            <a:ext cx="1190950" cy="731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0" y="21600"/>
                </a:lnTo>
                <a:lnTo>
                  <a:pt x="0" y="0"/>
                </a:lnTo>
              </a:path>
            </a:pathLst>
          </a:custGeom>
          <a:ln w="25400">
            <a:solidFill>
              <a:srgbClr val="92929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87" name="Export Excel/CSV files"/>
          <p:cNvSpPr txBox="1"/>
          <p:nvPr/>
        </p:nvSpPr>
        <p:spPr>
          <a:xfrm>
            <a:off x="918292" y="7687412"/>
            <a:ext cx="3270958" cy="434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2300">
                <a:solidFill>
                  <a:srgbClr val="393939"/>
                </a:solidFill>
              </a:defRPr>
            </a:lvl1pPr>
          </a:lstStyle>
          <a:p>
            <a:pPr/>
            <a:r>
              <a:t>Export Excel/CSV files</a:t>
            </a:r>
          </a:p>
        </p:txBody>
      </p:sp>
      <p:sp>
        <p:nvSpPr>
          <p:cNvPr id="288" name="線條"/>
          <p:cNvSpPr/>
          <p:nvPr/>
        </p:nvSpPr>
        <p:spPr>
          <a:xfrm>
            <a:off x="6517268" y="4237918"/>
            <a:ext cx="656014" cy="731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92929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89" name="Works With Excel"/>
          <p:cNvSpPr txBox="1"/>
          <p:nvPr/>
        </p:nvSpPr>
        <p:spPr>
          <a:xfrm>
            <a:off x="3504360" y="1164855"/>
            <a:ext cx="5996081" cy="89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</a:defRPr>
            </a:lvl1pPr>
          </a:lstStyle>
          <a:p>
            <a:pPr/>
            <a:r>
              <a:t>Works With Excel</a:t>
            </a:r>
          </a:p>
        </p:txBody>
      </p:sp>
      <p:pic>
        <p:nvPicPr>
          <p:cNvPr id="290" name="影像" descr="影像"/>
          <p:cNvPicPr>
            <a:picLocks noChangeAspect="1"/>
          </p:cNvPicPr>
          <p:nvPr/>
        </p:nvPicPr>
        <p:blipFill>
          <a:blip r:embed="rId2">
            <a:extLst/>
          </a:blip>
          <a:srcRect l="0" t="0" r="0" b="17973"/>
          <a:stretch>
            <a:fillRect/>
          </a:stretch>
        </p:blipFill>
        <p:spPr>
          <a:xfrm>
            <a:off x="544275" y="4139260"/>
            <a:ext cx="5697540" cy="3170189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pic>
        <p:nvPicPr>
          <p:cNvPr id="291" name="影像" descr="影像"/>
          <p:cNvPicPr>
            <a:picLocks noChangeAspect="1"/>
          </p:cNvPicPr>
          <p:nvPr/>
        </p:nvPicPr>
        <p:blipFill>
          <a:blip r:embed="rId3">
            <a:extLst/>
          </a:blip>
          <a:srcRect l="0" t="0" r="0" b="25200"/>
          <a:stretch>
            <a:fillRect/>
          </a:stretch>
        </p:blipFill>
        <p:spPr>
          <a:xfrm>
            <a:off x="5849916" y="5345912"/>
            <a:ext cx="6514219" cy="3623713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矩形"/>
          <p:cNvSpPr/>
          <p:nvPr/>
        </p:nvSpPr>
        <p:spPr>
          <a:xfrm>
            <a:off x="-430048" y="-94576"/>
            <a:ext cx="13777849" cy="31538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126" name="It’s a quick fix, but dangerous in the long run"/>
          <p:cNvSpPr txBox="1"/>
          <p:nvPr/>
        </p:nvSpPr>
        <p:spPr>
          <a:xfrm>
            <a:off x="1692067" y="1311811"/>
            <a:ext cx="9620666" cy="595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3500">
                <a:solidFill>
                  <a:srgbClr val="393939"/>
                </a:solidFill>
              </a:defRPr>
            </a:lvl1pPr>
          </a:lstStyle>
          <a:p>
            <a:pPr/>
            <a:r>
              <a:t>It’s a quick fix, but dangerous in the long run</a:t>
            </a:r>
          </a:p>
        </p:txBody>
      </p:sp>
      <p:pic>
        <p:nvPicPr>
          <p:cNvPr id="127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71373" y="4049338"/>
            <a:ext cx="4944308" cy="46355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Automated one-click approval system saves time for everyone"/>
          <p:cNvSpPr txBox="1"/>
          <p:nvPr/>
        </p:nvSpPr>
        <p:spPr>
          <a:xfrm>
            <a:off x="834926" y="1962434"/>
            <a:ext cx="11334949" cy="558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defRPr b="0" sz="3200">
                <a:solidFill>
                  <a:srgbClr val="393939"/>
                </a:solidFill>
              </a:defRPr>
            </a:lvl1pPr>
          </a:lstStyle>
          <a:p>
            <a:pPr/>
            <a:r>
              <a:t>Automated one-click approval system saves time for everyone</a:t>
            </a:r>
          </a:p>
        </p:txBody>
      </p:sp>
      <p:sp>
        <p:nvSpPr>
          <p:cNvPr id="294" name="Built-in Approval Flow"/>
          <p:cNvSpPr txBox="1"/>
          <p:nvPr/>
        </p:nvSpPr>
        <p:spPr>
          <a:xfrm>
            <a:off x="2732701" y="869261"/>
            <a:ext cx="7539397" cy="89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</a:defRPr>
            </a:lvl1pPr>
          </a:lstStyle>
          <a:p>
            <a:pPr/>
            <a:r>
              <a:t>Built-in Approval Flow</a:t>
            </a:r>
          </a:p>
        </p:txBody>
      </p:sp>
      <p:pic>
        <p:nvPicPr>
          <p:cNvPr id="295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" y="3937396"/>
            <a:ext cx="11938000" cy="50927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影像" descr="影像"/>
          <p:cNvPicPr>
            <a:picLocks noChangeAspect="1"/>
          </p:cNvPicPr>
          <p:nvPr/>
        </p:nvPicPr>
        <p:blipFill>
          <a:blip r:embed="rId2">
            <a:extLst/>
          </a:blip>
          <a:srcRect l="815" t="9926" r="50513" b="4761"/>
          <a:stretch>
            <a:fillRect/>
          </a:stretch>
        </p:blipFill>
        <p:spPr>
          <a:xfrm>
            <a:off x="1651331" y="3904853"/>
            <a:ext cx="3498862" cy="5157846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298" name="Never miss out on the latest updates with emails,…"/>
          <p:cNvSpPr txBox="1"/>
          <p:nvPr/>
        </p:nvSpPr>
        <p:spPr>
          <a:xfrm>
            <a:off x="1952923" y="1734112"/>
            <a:ext cx="9098956" cy="1028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39687" defTabSz="914400">
              <a:defRPr b="0" sz="3200">
                <a:solidFill>
                  <a:srgbClr val="393939"/>
                </a:solidFill>
              </a:defRPr>
            </a:pPr>
            <a:r>
              <a:t>Never miss out on the latest updates with emails, 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indent="39687" defTabSz="914400">
              <a:defRPr b="0" sz="3200">
                <a:solidFill>
                  <a:srgbClr val="393939"/>
                </a:solidFill>
              </a:defRPr>
            </a:pPr>
            <a:r>
              <a:t>on-screen reminders, and notifications</a:t>
            </a:r>
          </a:p>
        </p:txBody>
      </p:sp>
      <p:sp>
        <p:nvSpPr>
          <p:cNvPr id="299" name="Reminders &amp; Instant Notifications"/>
          <p:cNvSpPr txBox="1"/>
          <p:nvPr/>
        </p:nvSpPr>
        <p:spPr>
          <a:xfrm>
            <a:off x="817284" y="666302"/>
            <a:ext cx="11370233" cy="89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</a:defRPr>
            </a:lvl1pPr>
          </a:lstStyle>
          <a:p>
            <a:pPr/>
            <a:r>
              <a:t>Reminders &amp; Instant Notifications</a:t>
            </a:r>
          </a:p>
        </p:txBody>
      </p:sp>
      <p:pic>
        <p:nvPicPr>
          <p:cNvPr id="300" name="影像" descr="影像"/>
          <p:cNvPicPr>
            <a:picLocks noChangeAspect="1"/>
          </p:cNvPicPr>
          <p:nvPr/>
        </p:nvPicPr>
        <p:blipFill>
          <a:blip r:embed="rId3">
            <a:extLst/>
          </a:blip>
          <a:srcRect l="57786" t="11675" r="2486" b="35799"/>
          <a:stretch>
            <a:fillRect/>
          </a:stretch>
        </p:blipFill>
        <p:spPr>
          <a:xfrm>
            <a:off x="5784515" y="3904851"/>
            <a:ext cx="5568934" cy="5157764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48085" y="4055952"/>
            <a:ext cx="3016447" cy="48555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5" name="群組"/>
          <p:cNvGrpSpPr/>
          <p:nvPr/>
        </p:nvGrpSpPr>
        <p:grpSpPr>
          <a:xfrm>
            <a:off x="453223" y="4100834"/>
            <a:ext cx="8637673" cy="4765826"/>
            <a:chOff x="0" y="0"/>
            <a:chExt cx="8637671" cy="4765825"/>
          </a:xfrm>
        </p:grpSpPr>
        <p:pic>
          <p:nvPicPr>
            <p:cNvPr id="303" name="影像" descr="影像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419" t="0" r="444" b="6834"/>
            <a:stretch>
              <a:fillRect/>
            </a:stretch>
          </p:blipFill>
          <p:spPr>
            <a:xfrm>
              <a:off x="0" y="-1"/>
              <a:ext cx="8637673" cy="47658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4" name="矩形"/>
            <p:cNvSpPr/>
            <p:nvPr/>
          </p:nvSpPr>
          <p:spPr>
            <a:xfrm>
              <a:off x="7063010" y="556572"/>
              <a:ext cx="1492077" cy="4192458"/>
            </a:xfrm>
            <a:prstGeom prst="rect">
              <a:avLst/>
            </a:prstGeom>
            <a:noFill/>
            <a:ln w="63500" cap="flat">
              <a:solidFill>
                <a:srgbClr val="E2777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pPr>
            </a:p>
          </p:txBody>
        </p:sp>
      </p:grpSp>
      <p:sp>
        <p:nvSpPr>
          <p:cNvPr id="306" name="Track all the dates in the database with…"/>
          <p:cNvSpPr txBox="1"/>
          <p:nvPr/>
        </p:nvSpPr>
        <p:spPr>
          <a:xfrm>
            <a:off x="2908796" y="1734112"/>
            <a:ext cx="7187208" cy="1028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39687" defTabSz="914400">
              <a:defRPr b="0" sz="3200">
                <a:solidFill>
                  <a:srgbClr val="393939"/>
                </a:solidFill>
              </a:defRPr>
            </a:pPr>
            <a:r>
              <a:t>Track all the dates in the database with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indent="39687" defTabSz="914400">
              <a:defRPr b="0" sz="3200">
                <a:solidFill>
                  <a:srgbClr val="393939"/>
                </a:solidFill>
              </a:defRPr>
            </a:pPr>
            <a:r>
              <a:t>your favorite calendar application</a:t>
            </a:r>
          </a:p>
        </p:txBody>
      </p:sp>
      <p:sp>
        <p:nvSpPr>
          <p:cNvPr id="307" name="Calendar"/>
          <p:cNvSpPr txBox="1"/>
          <p:nvPr/>
        </p:nvSpPr>
        <p:spPr>
          <a:xfrm>
            <a:off x="4887338" y="666302"/>
            <a:ext cx="3143077" cy="89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</a:defRPr>
            </a:lvl1pPr>
          </a:lstStyle>
          <a:p>
            <a:pPr/>
            <a:r>
              <a:t>Calendar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2019/11/20 19:10:00  Lillian modified…"/>
          <p:cNvSpPr txBox="1"/>
          <p:nvPr/>
        </p:nvSpPr>
        <p:spPr>
          <a:xfrm>
            <a:off x="9058533" y="4000196"/>
            <a:ext cx="3207569" cy="784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400">
                <a:solidFill>
                  <a:srgbClr val="AAAAAA"/>
                </a:solidFill>
              </a:defRPr>
            </a:pPr>
            <a:r>
              <a:t>2019/11/20 19:10:00  </a:t>
            </a:r>
            <a:r>
              <a:rPr>
                <a:solidFill>
                  <a:srgbClr val="000000"/>
                </a:solidFill>
              </a:rPr>
              <a:t>Lillian modified </a:t>
            </a:r>
          </a:p>
          <a:p>
            <a:pPr algn="l">
              <a:lnSpc>
                <a:spcPct val="120000"/>
              </a:lnSpc>
              <a:defRPr sz="1400"/>
            </a:pPr>
            <a:r>
              <a:t>Project record New product shoot </a:t>
            </a:r>
            <a:endParaRPr>
              <a:solidFill>
                <a:srgbClr val="AAAAAA"/>
              </a:solidFill>
            </a:endParaRPr>
          </a:p>
          <a:p>
            <a:pPr lvl="1" indent="457200" algn="l">
              <a:lnSpc>
                <a:spcPct val="120000"/>
              </a:lnSpc>
              <a:defRPr sz="1400"/>
            </a:pPr>
            <a:r>
              <a:t>Total Amount: 667.6 → 730.09</a:t>
            </a:r>
          </a:p>
        </p:txBody>
      </p:sp>
      <p:sp>
        <p:nvSpPr>
          <p:cNvPr id="310" name="2019/11/17 10:56:58  Rex Ho modified…"/>
          <p:cNvSpPr txBox="1"/>
          <p:nvPr/>
        </p:nvSpPr>
        <p:spPr>
          <a:xfrm>
            <a:off x="9059719" y="6149142"/>
            <a:ext cx="3306453" cy="1269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400">
                <a:solidFill>
                  <a:srgbClr val="AAAAAA"/>
                </a:solidFill>
              </a:defRPr>
            </a:pPr>
            <a:r>
              <a:t>2019/11/17 10:56:58 </a:t>
            </a:r>
            <a:r>
              <a:rPr>
                <a:solidFill>
                  <a:srgbClr val="000000"/>
                </a:solidFill>
              </a:rPr>
              <a:t> Rex Ho modified </a:t>
            </a:r>
          </a:p>
          <a:p>
            <a:pPr algn="l">
              <a:lnSpc>
                <a:spcPct val="120000"/>
              </a:lnSpc>
              <a:defRPr sz="1400"/>
            </a:pPr>
            <a:r>
              <a:t>Project record New product shoot </a:t>
            </a:r>
            <a:endParaRPr>
              <a:solidFill>
                <a:srgbClr val="AAAAAA"/>
              </a:solidFill>
            </a:endParaRPr>
          </a:p>
          <a:p>
            <a:pPr algn="l">
              <a:lnSpc>
                <a:spcPct val="120000"/>
              </a:lnSpc>
              <a:defRPr sz="1400"/>
            </a:pPr>
            <a:r>
              <a:t>    Subtable Tasks</a:t>
            </a:r>
          </a:p>
          <a:p>
            <a:pPr lvl="1" indent="457200" algn="l">
              <a:lnSpc>
                <a:spcPct val="120000"/>
              </a:lnSpc>
              <a:defRPr sz="1400"/>
            </a:pPr>
            <a:r>
              <a:t>     File: contract.pdf</a:t>
            </a:r>
          </a:p>
          <a:p>
            <a:pPr lvl="1" indent="457200" algn="l">
              <a:lnSpc>
                <a:spcPct val="120000"/>
              </a:lnSpc>
              <a:defRPr sz="1400"/>
            </a:pPr>
            <a:r>
              <a:t>     File: checklist.docx</a:t>
            </a:r>
          </a:p>
        </p:txBody>
      </p:sp>
      <p:sp>
        <p:nvSpPr>
          <p:cNvPr id="311" name="2019/11/16 11:55:49  Kayline  modified…"/>
          <p:cNvSpPr txBox="1"/>
          <p:nvPr/>
        </p:nvSpPr>
        <p:spPr>
          <a:xfrm>
            <a:off x="9046202" y="8032728"/>
            <a:ext cx="3316524" cy="1027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400">
                <a:solidFill>
                  <a:srgbClr val="AAAAAA"/>
                </a:solidFill>
              </a:defRPr>
            </a:pPr>
            <a:r>
              <a:t>2019/11/16 11:55:49 </a:t>
            </a:r>
            <a:r>
              <a:rPr>
                <a:solidFill>
                  <a:srgbClr val="000000"/>
                </a:solidFill>
              </a:rPr>
              <a:t> Kayline  modified</a:t>
            </a:r>
          </a:p>
          <a:p>
            <a:pPr algn="l">
              <a:lnSpc>
                <a:spcPct val="120000"/>
              </a:lnSpc>
              <a:defRPr b="0" sz="1400"/>
            </a:pPr>
            <a:r>
              <a:t> Project record New product shoot</a:t>
            </a:r>
            <a:endParaRPr>
              <a:solidFill>
                <a:srgbClr val="AAAAAA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algn="l">
              <a:lnSpc>
                <a:spcPct val="120000"/>
              </a:lnSpc>
              <a:defRPr sz="1400"/>
            </a:pPr>
            <a:r>
              <a:t>    Subtable Tasks</a:t>
            </a:r>
          </a:p>
          <a:p>
            <a:pPr lvl="1" indent="457200" algn="l">
              <a:lnSpc>
                <a:spcPct val="120000"/>
              </a:lnSpc>
              <a:defRPr sz="1400"/>
            </a:pPr>
            <a:r>
              <a:t>     Completed?: </a:t>
            </a:r>
          </a:p>
        </p:txBody>
      </p:sp>
      <p:sp>
        <p:nvSpPr>
          <p:cNvPr id="312" name="線條"/>
          <p:cNvSpPr/>
          <p:nvPr/>
        </p:nvSpPr>
        <p:spPr>
          <a:xfrm>
            <a:off x="8984015" y="5855656"/>
            <a:ext cx="3299734" cy="3"/>
          </a:xfrm>
          <a:prstGeom prst="line">
            <a:avLst/>
          </a:prstGeom>
          <a:ln w="12700">
            <a:solidFill>
              <a:srgbClr val="AAAAAA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13" name="線條"/>
          <p:cNvSpPr/>
          <p:nvPr/>
        </p:nvSpPr>
        <p:spPr>
          <a:xfrm>
            <a:off x="8984015" y="7712315"/>
            <a:ext cx="3299734" cy="3"/>
          </a:xfrm>
          <a:prstGeom prst="line">
            <a:avLst/>
          </a:prstGeom>
          <a:ln w="12700">
            <a:solidFill>
              <a:srgbClr val="AAAAAA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314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54208" y="4603560"/>
            <a:ext cx="195180" cy="195183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This formula recalculation is triggered…"/>
          <p:cNvSpPr txBox="1"/>
          <p:nvPr/>
        </p:nvSpPr>
        <p:spPr>
          <a:xfrm>
            <a:off x="9027320" y="4896218"/>
            <a:ext cx="3383087" cy="69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indent="457200" algn="l">
              <a:lnSpc>
                <a:spcPct val="120000"/>
              </a:lnSpc>
              <a:defRPr sz="1200">
                <a:solidFill>
                  <a:srgbClr val="808080"/>
                </a:solidFill>
              </a:defRPr>
            </a:pPr>
            <a:r>
              <a:t>This formula recalculation is triggered </a:t>
            </a:r>
          </a:p>
          <a:p>
            <a:pPr lvl="1" indent="457200" algn="l">
              <a:lnSpc>
                <a:spcPct val="120000"/>
              </a:lnSpc>
              <a:defRPr sz="1200">
                <a:solidFill>
                  <a:srgbClr val="808080"/>
                </a:solidFill>
              </a:defRPr>
            </a:pPr>
            <a:r>
              <a:t>by </a:t>
            </a:r>
            <a:r>
              <a:rPr>
                <a:solidFill>
                  <a:srgbClr val="3275C6"/>
                </a:solidFill>
              </a:rPr>
              <a:t>this record </a:t>
            </a:r>
            <a:r>
              <a:t>on referenced sheet </a:t>
            </a:r>
          </a:p>
          <a:p>
            <a:pPr lvl="1" indent="457200" algn="l">
              <a:lnSpc>
                <a:spcPct val="120000"/>
              </a:lnSpc>
              <a:defRPr sz="1200">
                <a:solidFill>
                  <a:srgbClr val="808080"/>
                </a:solidFill>
              </a:defRPr>
            </a:pPr>
            <a:r>
              <a:t>Income and Expenses</a:t>
            </a:r>
          </a:p>
        </p:txBody>
      </p:sp>
      <p:sp>
        <p:nvSpPr>
          <p:cNvPr id="316" name="!"/>
          <p:cNvSpPr txBox="1"/>
          <p:nvPr/>
        </p:nvSpPr>
        <p:spPr>
          <a:xfrm>
            <a:off x="9262929" y="4841303"/>
            <a:ext cx="177739" cy="311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solidFill>
                  <a:srgbClr val="808080"/>
                </a:solidFill>
              </a:defRPr>
            </a:lvl1pPr>
          </a:lstStyle>
          <a:p>
            <a:pPr/>
            <a:r>
              <a:t>!</a:t>
            </a:r>
          </a:p>
        </p:txBody>
      </p:sp>
      <p:pic>
        <p:nvPicPr>
          <p:cNvPr id="317" name="影像" descr="影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62902" y="7022796"/>
            <a:ext cx="167262" cy="167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影像" descr="影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62902" y="7313582"/>
            <a:ext cx="167262" cy="167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影像" descr="影像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62902" y="8919715"/>
            <a:ext cx="167262" cy="167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影像" descr="影像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18604" y="8920795"/>
            <a:ext cx="224229" cy="165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影像" descr="影像"/>
          <p:cNvPicPr>
            <a:picLocks noChangeAspect="1"/>
          </p:cNvPicPr>
          <p:nvPr/>
        </p:nvPicPr>
        <p:blipFill>
          <a:blip r:embed="rId5">
            <a:extLst/>
          </a:blip>
          <a:srcRect l="750" t="10590" r="750" b="1122"/>
          <a:stretch>
            <a:fillRect/>
          </a:stretch>
        </p:blipFill>
        <p:spPr>
          <a:xfrm>
            <a:off x="619791" y="4177108"/>
            <a:ext cx="8210318" cy="4613290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Who? When? What?…"/>
          <p:cNvSpPr txBox="1"/>
          <p:nvPr/>
        </p:nvSpPr>
        <p:spPr>
          <a:xfrm>
            <a:off x="1412114" y="1743977"/>
            <a:ext cx="10093524" cy="1028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39687" defTabSz="914400">
              <a:defRPr b="0" sz="3200">
                <a:solidFill>
                  <a:srgbClr val="393939"/>
                </a:solidFill>
              </a:defRPr>
            </a:pPr>
            <a:r>
              <a:t>Who? When? What? 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indent="39687" defTabSz="914400">
              <a:defRPr b="0" sz="3200">
                <a:solidFill>
                  <a:srgbClr val="393939"/>
                </a:solidFill>
              </a:defRPr>
            </a:pPr>
            <a:r>
              <a:t>Full version history on how the entry has been modified</a:t>
            </a:r>
          </a:p>
        </p:txBody>
      </p:sp>
      <p:sp>
        <p:nvSpPr>
          <p:cNvPr id="323" name="History"/>
          <p:cNvSpPr txBox="1"/>
          <p:nvPr/>
        </p:nvSpPr>
        <p:spPr>
          <a:xfrm>
            <a:off x="5222130" y="666302"/>
            <a:ext cx="2560539" cy="89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</a:defRPr>
            </a:lvl1pPr>
          </a:lstStyle>
          <a:p>
            <a:pPr/>
            <a:r>
              <a:t>History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7369" y="3752370"/>
            <a:ext cx="7830061" cy="5690130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Add the power of database to your web pages or blogs"/>
          <p:cNvSpPr txBox="1"/>
          <p:nvPr/>
        </p:nvSpPr>
        <p:spPr>
          <a:xfrm>
            <a:off x="1500187" y="1962434"/>
            <a:ext cx="10004425" cy="558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defRPr b="0" sz="3200">
                <a:solidFill>
                  <a:srgbClr val="393939"/>
                </a:solidFill>
              </a:defRPr>
            </a:lvl1pPr>
          </a:lstStyle>
          <a:p>
            <a:pPr/>
            <a:r>
              <a:t>Add the power of database to your web pages or blogs</a:t>
            </a:r>
          </a:p>
        </p:txBody>
      </p:sp>
      <p:sp>
        <p:nvSpPr>
          <p:cNvPr id="327" name="Embed on Your Website"/>
          <p:cNvSpPr txBox="1"/>
          <p:nvPr/>
        </p:nvSpPr>
        <p:spPr>
          <a:xfrm>
            <a:off x="2447231" y="869261"/>
            <a:ext cx="8110339" cy="89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</a:defRPr>
            </a:lvl1pPr>
          </a:lstStyle>
          <a:p>
            <a:pPr/>
            <a:r>
              <a:t>Embed on Your Website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影像" descr="影像"/>
          <p:cNvPicPr>
            <a:picLocks noChangeAspect="1"/>
          </p:cNvPicPr>
          <p:nvPr/>
        </p:nvPicPr>
        <p:blipFill>
          <a:blip r:embed="rId2">
            <a:extLst/>
          </a:blip>
          <a:srcRect l="4041" t="10148" r="1232" b="18252"/>
          <a:stretch>
            <a:fillRect/>
          </a:stretch>
        </p:blipFill>
        <p:spPr>
          <a:xfrm>
            <a:off x="1527273" y="3805548"/>
            <a:ext cx="9950424" cy="5322075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RESTful HTTP API for full programmatic access to your database"/>
          <p:cNvSpPr txBox="1"/>
          <p:nvPr/>
        </p:nvSpPr>
        <p:spPr>
          <a:xfrm>
            <a:off x="545306" y="1962434"/>
            <a:ext cx="11914188" cy="558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defRPr b="0" sz="3200">
                <a:solidFill>
                  <a:srgbClr val="393939"/>
                </a:solidFill>
              </a:defRPr>
            </a:lvl1pPr>
          </a:lstStyle>
          <a:p>
            <a:pPr/>
            <a:r>
              <a:t>RESTful HTTP API for full programmatic access to your database</a:t>
            </a:r>
          </a:p>
        </p:txBody>
      </p:sp>
      <p:sp>
        <p:nvSpPr>
          <p:cNvPr id="331" name="Simple, Powerful API"/>
          <p:cNvSpPr txBox="1"/>
          <p:nvPr/>
        </p:nvSpPr>
        <p:spPr>
          <a:xfrm>
            <a:off x="2945185" y="869261"/>
            <a:ext cx="7114431" cy="89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</a:defRPr>
            </a:lvl1pPr>
          </a:lstStyle>
          <a:p>
            <a:pPr/>
            <a:r>
              <a:t>Simple, Powerful API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No matter how complex your business logic is,…"/>
          <p:cNvSpPr txBox="1"/>
          <p:nvPr/>
        </p:nvSpPr>
        <p:spPr>
          <a:xfrm>
            <a:off x="834725" y="1734112"/>
            <a:ext cx="11335346" cy="1028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indent="39687" defTabSz="914400">
              <a:defRPr b="0" sz="3200">
                <a:solidFill>
                  <a:srgbClr val="393939"/>
                </a:solidFill>
              </a:defRPr>
            </a:pPr>
            <a:r>
              <a:t>No matter how complex your business logic is, 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lvl="1" indent="39687" defTabSz="914400">
              <a:defRPr b="0" sz="3200">
                <a:solidFill>
                  <a:srgbClr val="393939"/>
                </a:solidFill>
              </a:defRPr>
            </a:pPr>
            <a:r>
              <a:t>it can be done with our server-side Javascript workflow engine</a:t>
            </a:r>
          </a:p>
        </p:txBody>
      </p:sp>
      <p:sp>
        <p:nvSpPr>
          <p:cNvPr id="334" name="Customized Scripting"/>
          <p:cNvSpPr txBox="1"/>
          <p:nvPr/>
        </p:nvSpPr>
        <p:spPr>
          <a:xfrm>
            <a:off x="2835702" y="666302"/>
            <a:ext cx="7333395" cy="89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</a:defRPr>
            </a:lvl1pPr>
          </a:lstStyle>
          <a:p>
            <a:pPr/>
            <a:r>
              <a:t>Customized Scripting</a:t>
            </a:r>
          </a:p>
        </p:txBody>
      </p:sp>
      <p:pic>
        <p:nvPicPr>
          <p:cNvPr id="335" name="影像" descr="影像"/>
          <p:cNvPicPr>
            <a:picLocks noChangeAspect="1"/>
          </p:cNvPicPr>
          <p:nvPr/>
        </p:nvPicPr>
        <p:blipFill>
          <a:blip r:embed="rId2">
            <a:extLst/>
          </a:blip>
          <a:srcRect l="1250" t="10664" r="1249" b="15872"/>
          <a:stretch>
            <a:fillRect/>
          </a:stretch>
        </p:blipFill>
        <p:spPr>
          <a:xfrm>
            <a:off x="1320419" y="3731593"/>
            <a:ext cx="10364129" cy="54515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CF1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Easy to deploy, cross-platform Java solution"/>
          <p:cNvSpPr txBox="1"/>
          <p:nvPr/>
        </p:nvSpPr>
        <p:spPr>
          <a:xfrm>
            <a:off x="2464990" y="1962434"/>
            <a:ext cx="8074819" cy="558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defRPr b="0" sz="3200">
                <a:solidFill>
                  <a:srgbClr val="393939"/>
                </a:solidFill>
              </a:defRPr>
            </a:lvl1pPr>
          </a:lstStyle>
          <a:p>
            <a:pPr/>
            <a:r>
              <a:t>Easy to deploy, cross-platform Java solution</a:t>
            </a:r>
          </a:p>
        </p:txBody>
      </p:sp>
      <p:sp>
        <p:nvSpPr>
          <p:cNvPr id="338" name="Technology Stack"/>
          <p:cNvSpPr txBox="1"/>
          <p:nvPr/>
        </p:nvSpPr>
        <p:spPr>
          <a:xfrm>
            <a:off x="3462578" y="869261"/>
            <a:ext cx="6079642" cy="891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5500">
                <a:solidFill>
                  <a:srgbClr val="393939"/>
                </a:solidFill>
              </a:defRPr>
            </a:lvl1pPr>
          </a:lstStyle>
          <a:p>
            <a:pPr/>
            <a:r>
              <a:t>Technology Stack</a:t>
            </a:r>
          </a:p>
        </p:txBody>
      </p:sp>
      <p:sp>
        <p:nvSpPr>
          <p:cNvPr id="339" name="Java-based…"/>
          <p:cNvSpPr txBox="1"/>
          <p:nvPr/>
        </p:nvSpPr>
        <p:spPr>
          <a:xfrm>
            <a:off x="694727" y="4018936"/>
            <a:ext cx="12021746" cy="48645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84187" indent="-444500" algn="l" defTabSz="914400">
              <a:lnSpc>
                <a:spcPct val="120000"/>
              </a:lnSpc>
              <a:buSzPct val="145000"/>
              <a:buChar char="•"/>
              <a:defRPr b="0" sz="2800">
                <a:solidFill>
                  <a:srgbClr val="393939"/>
                </a:solidFill>
              </a:defRPr>
            </a:pPr>
            <a:r>
              <a:t>Java-based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marL="1119187" indent="-444500" algn="l" defTabSz="914400">
              <a:lnSpc>
                <a:spcPct val="120000"/>
              </a:lnSpc>
              <a:buSzPct val="145000"/>
              <a:buChar char="-"/>
              <a:defRPr b="0" sz="2800">
                <a:solidFill>
                  <a:srgbClr val="393939"/>
                </a:solidFill>
              </a:defRPr>
            </a:pPr>
            <a:r>
              <a:t>Deploy on Linux and Windows servers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marL="484187" indent="-444500" algn="l" defTabSz="914400">
              <a:lnSpc>
                <a:spcPct val="120000"/>
              </a:lnSpc>
              <a:buSzPct val="145000"/>
              <a:buChar char="•"/>
              <a:defRPr b="0" sz="2800">
                <a:solidFill>
                  <a:srgbClr val="393939"/>
                </a:solidFill>
              </a:defRPr>
            </a:pPr>
            <a:r>
              <a:t>Embedded application server (Jetty), embedded DB (Berkeley DB)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marL="1119187" indent="-444500" algn="l" defTabSz="914400">
              <a:lnSpc>
                <a:spcPct val="120000"/>
              </a:lnSpc>
              <a:buSzPct val="145000"/>
              <a:buChar char="-"/>
              <a:defRPr b="0" sz="2800">
                <a:solidFill>
                  <a:srgbClr val="393939"/>
                </a:solidFill>
              </a:defRPr>
            </a:pPr>
            <a:r>
              <a:t>Super easy to install and deploy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marL="1119187" indent="-444500" algn="l" defTabSz="914400">
              <a:lnSpc>
                <a:spcPct val="120000"/>
              </a:lnSpc>
              <a:buSzPct val="145000"/>
              <a:buChar char="-"/>
              <a:defRPr b="0" sz="2800">
                <a:solidFill>
                  <a:srgbClr val="393939"/>
                </a:solidFill>
              </a:defRPr>
            </a:pPr>
            <a:r>
              <a:t>NoSQL DB for high performance on flexible data structure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marL="484187" indent="-444500" algn="l" defTabSz="914400">
              <a:lnSpc>
                <a:spcPct val="120000"/>
              </a:lnSpc>
              <a:buSzPct val="145000"/>
              <a:buChar char="•"/>
              <a:defRPr b="0" sz="2800">
                <a:solidFill>
                  <a:srgbClr val="393939"/>
                </a:solidFill>
              </a:defRPr>
            </a:pPr>
            <a:r>
              <a:t>Server-side Javascript scripting engine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marL="1119187" indent="-444500" algn="l" defTabSz="914400">
              <a:lnSpc>
                <a:spcPct val="120000"/>
              </a:lnSpc>
              <a:buSzPct val="145000"/>
              <a:buChar char="-"/>
              <a:defRPr b="0" sz="2800">
                <a:solidFill>
                  <a:srgbClr val="393939"/>
                </a:solidFill>
              </a:defRPr>
            </a:pPr>
            <a:r>
              <a:t>A language familiar to all web developers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marL="484187" indent="-444500" algn="l" defTabSz="914400">
              <a:lnSpc>
                <a:spcPct val="120000"/>
              </a:lnSpc>
              <a:buSzPct val="145000"/>
              <a:buChar char="•"/>
              <a:defRPr b="0" sz="2800">
                <a:solidFill>
                  <a:srgbClr val="393939"/>
                </a:solidFill>
              </a:defRPr>
            </a:pPr>
            <a:r>
              <a:t>Pure Javascript AJAX interface, no Flash/Applet/Silverlight, runs on any Web browser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marL="484187" indent="-444500" algn="l" defTabSz="914400">
              <a:lnSpc>
                <a:spcPct val="120000"/>
              </a:lnSpc>
              <a:buSzPct val="145000"/>
              <a:buChar char="•"/>
              <a:defRPr b="0" sz="2800">
                <a:solidFill>
                  <a:srgbClr val="393939"/>
                </a:solidFill>
              </a:defRPr>
            </a:pPr>
            <a:r>
              <a:t>Robust RESTful API to query / post data to Ragic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線條"/>
          <p:cNvSpPr/>
          <p:nvPr/>
        </p:nvSpPr>
        <p:spPr>
          <a:xfrm>
            <a:off x="1287844" y="1404881"/>
            <a:ext cx="10429111" cy="1"/>
          </a:xfrm>
          <a:prstGeom prst="line">
            <a:avLst/>
          </a:prstGeom>
          <a:ln w="25400">
            <a:solidFill>
              <a:srgbClr val="E2777C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42" name="矩形"/>
          <p:cNvSpPr/>
          <p:nvPr/>
        </p:nvSpPr>
        <p:spPr>
          <a:xfrm>
            <a:off x="3703060" y="873573"/>
            <a:ext cx="5598680" cy="1062616"/>
          </a:xfrm>
          <a:prstGeom prst="rect">
            <a:avLst/>
          </a:prstGeom>
          <a:solidFill>
            <a:srgbClr val="E2777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343" name="TextBox 1"/>
          <p:cNvSpPr txBox="1"/>
          <p:nvPr/>
        </p:nvSpPr>
        <p:spPr>
          <a:xfrm>
            <a:off x="3872065" y="837947"/>
            <a:ext cx="5260669" cy="733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indent="39687" defTabSz="914400">
              <a:lnSpc>
                <a:spcPct val="150000"/>
              </a:lnSpc>
              <a:defRPr sz="4500">
                <a:solidFill>
                  <a:srgbClr val="FFFFFF"/>
                </a:solidFill>
              </a:defRPr>
            </a:lvl1pPr>
          </a:lstStyle>
          <a:p>
            <a:pPr/>
            <a:r>
              <a:t>Happy Customers</a:t>
            </a:r>
          </a:p>
        </p:txBody>
      </p:sp>
      <p:pic>
        <p:nvPicPr>
          <p:cNvPr id="344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0906" y="2721062"/>
            <a:ext cx="10502990" cy="60813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矩形"/>
          <p:cNvSpPr/>
          <p:nvPr/>
        </p:nvSpPr>
        <p:spPr>
          <a:xfrm>
            <a:off x="-430048" y="-221575"/>
            <a:ext cx="13777849" cy="37838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pic>
        <p:nvPicPr>
          <p:cNvPr id="130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0188" y="4223413"/>
            <a:ext cx="10217378" cy="5179220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Creating spreadsheet"/>
          <p:cNvSpPr txBox="1"/>
          <p:nvPr/>
        </p:nvSpPr>
        <p:spPr>
          <a:xfrm>
            <a:off x="3203974" y="5929505"/>
            <a:ext cx="2817556" cy="913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2200">
                <a:solidFill>
                  <a:srgbClr val="393939"/>
                </a:solidFill>
              </a:defRPr>
            </a:lvl1pPr>
          </a:lstStyle>
          <a:p>
            <a:pPr/>
            <a:r>
              <a:t>Creating spreadsheet</a:t>
            </a:r>
          </a:p>
        </p:txBody>
      </p:sp>
      <p:sp>
        <p:nvSpPr>
          <p:cNvPr id="132" name="Merging versions"/>
          <p:cNvSpPr txBox="1"/>
          <p:nvPr/>
        </p:nvSpPr>
        <p:spPr>
          <a:xfrm>
            <a:off x="6928835" y="5929505"/>
            <a:ext cx="2273727" cy="913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39687" algn="l" defTabSz="914400">
              <a:lnSpc>
                <a:spcPct val="150000"/>
              </a:lnSpc>
              <a:defRPr sz="2200">
                <a:solidFill>
                  <a:srgbClr val="393939"/>
                </a:solidFill>
              </a:defRPr>
            </a:lvl1pPr>
          </a:lstStyle>
          <a:p>
            <a:pPr/>
            <a:r>
              <a:t>Merging versions</a:t>
            </a:r>
          </a:p>
        </p:txBody>
      </p:sp>
      <p:sp>
        <p:nvSpPr>
          <p:cNvPr id="133" name="Locating errors"/>
          <p:cNvSpPr txBox="1"/>
          <p:nvPr/>
        </p:nvSpPr>
        <p:spPr>
          <a:xfrm>
            <a:off x="7060702" y="8480853"/>
            <a:ext cx="2009995" cy="913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39687" algn="l" defTabSz="914400">
              <a:lnSpc>
                <a:spcPct val="150000"/>
              </a:lnSpc>
              <a:defRPr sz="2200">
                <a:solidFill>
                  <a:srgbClr val="393939"/>
                </a:solidFill>
              </a:defRPr>
            </a:lvl1pPr>
          </a:lstStyle>
          <a:p>
            <a:pPr/>
            <a:r>
              <a:t>Locating errors</a:t>
            </a:r>
          </a:p>
        </p:txBody>
      </p:sp>
      <p:sp>
        <p:nvSpPr>
          <p:cNvPr id="134" name="Filling to management"/>
          <p:cNvSpPr txBox="1"/>
          <p:nvPr/>
        </p:nvSpPr>
        <p:spPr>
          <a:xfrm>
            <a:off x="3165316" y="8480853"/>
            <a:ext cx="2894876" cy="913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39687" algn="l" defTabSz="914400">
              <a:lnSpc>
                <a:spcPct val="150000"/>
              </a:lnSpc>
              <a:defRPr sz="2200">
                <a:solidFill>
                  <a:srgbClr val="393939"/>
                </a:solidFill>
              </a:defRPr>
            </a:lvl1pPr>
          </a:lstStyle>
          <a:p>
            <a:pPr/>
            <a:r>
              <a:t>Filling to management</a:t>
            </a:r>
          </a:p>
        </p:txBody>
      </p:sp>
      <p:sp>
        <p:nvSpPr>
          <p:cNvPr id="135" name="People can spend as much as  90% of their time…"/>
          <p:cNvSpPr txBox="1"/>
          <p:nvPr/>
        </p:nvSpPr>
        <p:spPr>
          <a:xfrm>
            <a:off x="1886579" y="1949195"/>
            <a:ext cx="9144595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39687" defTabSz="914400">
              <a:defRPr b="0" sz="3200">
                <a:solidFill>
                  <a:srgbClr val="393939"/>
                </a:solidFill>
              </a:defRPr>
            </a:pPr>
            <a:r>
              <a:t>People can spend as much as  </a:t>
            </a:r>
            <a:r>
              <a:rPr>
                <a:latin typeface="Arial Black"/>
                <a:ea typeface="Arial Black"/>
                <a:cs typeface="Arial Black"/>
                <a:sym typeface="Arial Black"/>
              </a:rPr>
              <a:t>90% </a:t>
            </a:r>
            <a:r>
              <a:t>of their time 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indent="39687" defTabSz="914400">
              <a:defRPr b="0" sz="3200">
                <a:solidFill>
                  <a:srgbClr val="393939"/>
                </a:solidFill>
              </a:defRPr>
            </a:pPr>
            <a:r>
              <a:t>working with spreadsheets</a:t>
            </a:r>
          </a:p>
        </p:txBody>
      </p:sp>
      <p:sp>
        <p:nvSpPr>
          <p:cNvPr id="136" name="Time Sink"/>
          <p:cNvSpPr txBox="1"/>
          <p:nvPr/>
        </p:nvSpPr>
        <p:spPr>
          <a:xfrm>
            <a:off x="4589062" y="826091"/>
            <a:ext cx="3739629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6000">
                <a:solidFill>
                  <a:srgbClr val="393939"/>
                </a:solidFill>
              </a:defRPr>
            </a:lvl1pPr>
          </a:lstStyle>
          <a:p>
            <a:pPr/>
            <a:r>
              <a:t>Time Sink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矩形"/>
          <p:cNvSpPr/>
          <p:nvPr/>
        </p:nvSpPr>
        <p:spPr>
          <a:xfrm>
            <a:off x="-430048" y="-221575"/>
            <a:ext cx="13777849" cy="37838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139" name="88% of all spreadsheets contain errors that are not auditable"/>
          <p:cNvSpPr txBox="1"/>
          <p:nvPr/>
        </p:nvSpPr>
        <p:spPr>
          <a:xfrm>
            <a:off x="869686" y="2158986"/>
            <a:ext cx="11178382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39687" defTabSz="914400">
              <a:defRPr b="0" sz="3200">
                <a:solidFill>
                  <a:srgbClr val="393939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88% </a:t>
            </a:r>
            <a:r>
              <a:rPr>
                <a:latin typeface="+mj-lt"/>
                <a:ea typeface="+mj-ea"/>
                <a:cs typeface="+mj-cs"/>
                <a:sym typeface="Arial"/>
              </a:rPr>
              <a:t>of all spreadsheets contain errors that are not auditable</a:t>
            </a:r>
          </a:p>
        </p:txBody>
      </p:sp>
      <p:sp>
        <p:nvSpPr>
          <p:cNvPr id="140" name="Errors"/>
          <p:cNvSpPr txBox="1"/>
          <p:nvPr/>
        </p:nvSpPr>
        <p:spPr>
          <a:xfrm>
            <a:off x="5238324" y="1092550"/>
            <a:ext cx="2441104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6000">
                <a:solidFill>
                  <a:srgbClr val="393939"/>
                </a:solidFill>
              </a:defRPr>
            </a:lvl1pPr>
          </a:lstStyle>
          <a:p>
            <a:pPr/>
            <a:r>
              <a:t>Errors</a:t>
            </a:r>
          </a:p>
        </p:txBody>
      </p:sp>
      <p:pic>
        <p:nvPicPr>
          <p:cNvPr id="141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1233" y="4536359"/>
            <a:ext cx="10502335" cy="41112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矩形"/>
          <p:cNvSpPr/>
          <p:nvPr/>
        </p:nvSpPr>
        <p:spPr>
          <a:xfrm>
            <a:off x="-430048" y="-221575"/>
            <a:ext cx="13777849" cy="37838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144" name="Too many worksheets make it hard to visualize…"/>
          <p:cNvSpPr txBox="1"/>
          <p:nvPr/>
        </p:nvSpPr>
        <p:spPr>
          <a:xfrm>
            <a:off x="2124109" y="1968543"/>
            <a:ext cx="8669536" cy="1028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39687" defTabSz="914400">
              <a:defRPr b="0" sz="3200">
                <a:solidFill>
                  <a:srgbClr val="393939"/>
                </a:solidFill>
              </a:defRPr>
            </a:pPr>
            <a:r>
              <a:t>Too many worksheets make it hard to visualize 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 indent="39687" defTabSz="914400">
              <a:defRPr b="0" sz="3200">
                <a:solidFill>
                  <a:srgbClr val="393939"/>
                </a:solidFill>
              </a:defRPr>
            </a:pPr>
            <a:r>
              <a:t>how data fits together</a:t>
            </a:r>
          </a:p>
        </p:txBody>
      </p:sp>
      <p:sp>
        <p:nvSpPr>
          <p:cNvPr id="145" name="No Big Picture"/>
          <p:cNvSpPr txBox="1"/>
          <p:nvPr/>
        </p:nvSpPr>
        <p:spPr>
          <a:xfrm>
            <a:off x="3756927" y="787991"/>
            <a:ext cx="5403900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6000">
                <a:solidFill>
                  <a:srgbClr val="393939"/>
                </a:solidFill>
              </a:defRPr>
            </a:lvl1pPr>
          </a:lstStyle>
          <a:p>
            <a:pPr/>
            <a:r>
              <a:t>No Big Picture</a:t>
            </a:r>
          </a:p>
        </p:txBody>
      </p:sp>
      <p:pic>
        <p:nvPicPr>
          <p:cNvPr id="146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6140" y="4065173"/>
            <a:ext cx="5573494" cy="4575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25167" y="4236463"/>
            <a:ext cx="5573495" cy="4575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5778" y="4626985"/>
            <a:ext cx="5573496" cy="45753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矩形"/>
          <p:cNvSpPr/>
          <p:nvPr/>
        </p:nvSpPr>
        <p:spPr>
          <a:xfrm>
            <a:off x="-430048" y="-221575"/>
            <a:ext cx="13777849" cy="37838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151" name="As your data grows, there is no way to control its access"/>
          <p:cNvSpPr txBox="1"/>
          <p:nvPr/>
        </p:nvSpPr>
        <p:spPr>
          <a:xfrm>
            <a:off x="1322222" y="2216434"/>
            <a:ext cx="10273308" cy="558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defRPr b="0" sz="3200">
                <a:solidFill>
                  <a:srgbClr val="393939"/>
                </a:solidFill>
              </a:defRPr>
            </a:lvl1pPr>
          </a:lstStyle>
          <a:p>
            <a:pPr/>
            <a:r>
              <a:t>As your data grows, there is no way to control its access</a:t>
            </a:r>
          </a:p>
        </p:txBody>
      </p:sp>
      <p:sp>
        <p:nvSpPr>
          <p:cNvPr id="152" name="Growing Pains"/>
          <p:cNvSpPr txBox="1"/>
          <p:nvPr/>
        </p:nvSpPr>
        <p:spPr>
          <a:xfrm>
            <a:off x="3714510" y="1092550"/>
            <a:ext cx="5488732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6000">
                <a:solidFill>
                  <a:srgbClr val="393939"/>
                </a:solidFill>
              </a:defRPr>
            </a:lvl1pPr>
          </a:lstStyle>
          <a:p>
            <a:pPr/>
            <a:r>
              <a:t>Growing Pains</a:t>
            </a:r>
          </a:p>
        </p:txBody>
      </p:sp>
      <p:pic>
        <p:nvPicPr>
          <p:cNvPr id="153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5086" y="4675185"/>
            <a:ext cx="9034629" cy="40605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影像" descr="影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71101" y="6833592"/>
            <a:ext cx="2928046" cy="2928475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說明框"/>
          <p:cNvSpPr/>
          <p:nvPr/>
        </p:nvSpPr>
        <p:spPr>
          <a:xfrm>
            <a:off x="1624010" y="1922222"/>
            <a:ext cx="9756779" cy="4434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93" y="0"/>
                </a:moveTo>
                <a:cubicBezTo>
                  <a:pt x="131" y="0"/>
                  <a:pt x="0" y="289"/>
                  <a:pt x="0" y="646"/>
                </a:cubicBezTo>
                <a:lnTo>
                  <a:pt x="0" y="15781"/>
                </a:lnTo>
                <a:cubicBezTo>
                  <a:pt x="0" y="16138"/>
                  <a:pt x="131" y="16427"/>
                  <a:pt x="293" y="16427"/>
                </a:cubicBezTo>
                <a:lnTo>
                  <a:pt x="17053" y="16427"/>
                </a:lnTo>
                <a:lnTo>
                  <a:pt x="17702" y="21600"/>
                </a:lnTo>
                <a:lnTo>
                  <a:pt x="18353" y="16427"/>
                </a:lnTo>
                <a:lnTo>
                  <a:pt x="21307" y="16427"/>
                </a:lnTo>
                <a:cubicBezTo>
                  <a:pt x="21469" y="16427"/>
                  <a:pt x="21600" y="16138"/>
                  <a:pt x="21600" y="15781"/>
                </a:cubicBezTo>
                <a:lnTo>
                  <a:pt x="21600" y="646"/>
                </a:lnTo>
                <a:cubicBezTo>
                  <a:pt x="21600" y="289"/>
                  <a:pt x="21469" y="0"/>
                  <a:pt x="21307" y="0"/>
                </a:cubicBezTo>
                <a:lnTo>
                  <a:pt x="293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157" name="But building a database system…"/>
          <p:cNvSpPr txBox="1"/>
          <p:nvPr/>
        </p:nvSpPr>
        <p:spPr>
          <a:xfrm>
            <a:off x="2931761" y="2827172"/>
            <a:ext cx="7141276" cy="1568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indent="39687" algn="l" defTabSz="914400">
              <a:lnSpc>
                <a:spcPct val="180000"/>
              </a:lnSpc>
              <a:defRPr sz="3600">
                <a:solidFill>
                  <a:srgbClr val="393939"/>
                </a:solidFill>
              </a:defRPr>
            </a:pPr>
            <a:r>
              <a:t>But building a database system </a:t>
            </a:r>
          </a:p>
          <a:p>
            <a:pPr indent="39687" algn="l" defTabSz="914400">
              <a:lnSpc>
                <a:spcPct val="180000"/>
              </a:lnSpc>
              <a:defRPr sz="3600">
                <a:solidFill>
                  <a:srgbClr val="393939"/>
                </a:solidFill>
              </a:defRPr>
            </a:pPr>
            <a:r>
              <a:t>is even more                         …</a:t>
            </a:r>
          </a:p>
        </p:txBody>
      </p:sp>
      <p:sp>
        <p:nvSpPr>
          <p:cNvPr id="158" name="矩形"/>
          <p:cNvSpPr/>
          <p:nvPr/>
        </p:nvSpPr>
        <p:spPr>
          <a:xfrm>
            <a:off x="5943586" y="3814455"/>
            <a:ext cx="2928046" cy="846835"/>
          </a:xfrm>
          <a:prstGeom prst="rect">
            <a:avLst/>
          </a:prstGeom>
          <a:solidFill>
            <a:srgbClr val="39393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159" name="frustrating"/>
          <p:cNvSpPr txBox="1"/>
          <p:nvPr/>
        </p:nvSpPr>
        <p:spPr>
          <a:xfrm>
            <a:off x="6155661" y="3837910"/>
            <a:ext cx="2503896" cy="620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3600">
                <a:solidFill>
                  <a:srgbClr val="FFFFFF"/>
                </a:solidFill>
              </a:defRPr>
            </a:lvl1pPr>
          </a:lstStyle>
          <a:p>
            <a:pPr/>
            <a:r>
              <a:t>frustrating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矩形"/>
          <p:cNvSpPr/>
          <p:nvPr/>
        </p:nvSpPr>
        <p:spPr>
          <a:xfrm>
            <a:off x="-430048" y="-221575"/>
            <a:ext cx="13777849" cy="378382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>
                <a:solidFill>
                  <a:srgbClr val="FFFFFF"/>
                </a:solidFill>
              </a:defRPr>
            </a:pPr>
          </a:p>
        </p:txBody>
      </p:sp>
      <p:sp>
        <p:nvSpPr>
          <p:cNvPr id="162" name="Over  90%  of enterprise IT projects are delivered late"/>
          <p:cNvSpPr txBox="1"/>
          <p:nvPr/>
        </p:nvSpPr>
        <p:spPr>
          <a:xfrm>
            <a:off x="1495359" y="2158986"/>
            <a:ext cx="9927035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39687" defTabSz="914400">
              <a:defRPr b="0" sz="3200">
                <a:solidFill>
                  <a:srgbClr val="393939"/>
                </a:solidFill>
              </a:defRPr>
            </a:pPr>
            <a:r>
              <a:t>Over  </a:t>
            </a:r>
            <a:r>
              <a:rPr>
                <a:latin typeface="Arial Black"/>
                <a:ea typeface="Arial Black"/>
                <a:cs typeface="Arial Black"/>
                <a:sym typeface="Arial Black"/>
              </a:rPr>
              <a:t>90%</a:t>
            </a:r>
            <a:r>
              <a:t>  of enterprise IT projects are delivered late</a:t>
            </a:r>
          </a:p>
        </p:txBody>
      </p:sp>
      <p:sp>
        <p:nvSpPr>
          <p:cNvPr id="163" name="Delays"/>
          <p:cNvSpPr txBox="1"/>
          <p:nvPr/>
        </p:nvSpPr>
        <p:spPr>
          <a:xfrm>
            <a:off x="5153305" y="1092550"/>
            <a:ext cx="2611141" cy="952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indent="39687" defTabSz="914400">
              <a:lnSpc>
                <a:spcPct val="150000"/>
              </a:lnSpc>
              <a:defRPr sz="6000">
                <a:solidFill>
                  <a:srgbClr val="393939"/>
                </a:solidFill>
              </a:defRPr>
            </a:lvl1pPr>
          </a:lstStyle>
          <a:p>
            <a:pPr/>
            <a:r>
              <a:t>Delays</a:t>
            </a:r>
          </a:p>
        </p:txBody>
      </p:sp>
      <p:pic>
        <p:nvPicPr>
          <p:cNvPr id="164" name="影像" descr="影像"/>
          <p:cNvPicPr>
            <a:picLocks noChangeAspect="1"/>
          </p:cNvPicPr>
          <p:nvPr/>
        </p:nvPicPr>
        <p:blipFill>
          <a:blip r:embed="rId2">
            <a:alphaModFix amt="86982"/>
            <a:extLst/>
          </a:blip>
          <a:stretch>
            <a:fillRect/>
          </a:stretch>
        </p:blipFill>
        <p:spPr>
          <a:xfrm>
            <a:off x="4441321" y="7086720"/>
            <a:ext cx="1981953" cy="1773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影像" descr="影像"/>
          <p:cNvPicPr>
            <a:picLocks noChangeAspect="1"/>
          </p:cNvPicPr>
          <p:nvPr/>
        </p:nvPicPr>
        <p:blipFill>
          <a:blip r:embed="rId3">
            <a:alphaModFix amt="78962"/>
            <a:extLst/>
          </a:blip>
          <a:stretch>
            <a:fillRect/>
          </a:stretch>
        </p:blipFill>
        <p:spPr>
          <a:xfrm>
            <a:off x="4441321" y="4157221"/>
            <a:ext cx="1981953" cy="1888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影像" descr="影像"/>
          <p:cNvPicPr>
            <a:picLocks noChangeAspect="1"/>
          </p:cNvPicPr>
          <p:nvPr/>
        </p:nvPicPr>
        <p:blipFill>
          <a:blip r:embed="rId4">
            <a:alphaModFix amt="86508"/>
            <a:extLst/>
          </a:blip>
          <a:stretch>
            <a:fillRect/>
          </a:stretch>
        </p:blipFill>
        <p:spPr>
          <a:xfrm>
            <a:off x="1430798" y="5243898"/>
            <a:ext cx="2709854" cy="25307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影像" descr="影像"/>
          <p:cNvPicPr>
            <a:picLocks noChangeAspect="1"/>
          </p:cNvPicPr>
          <p:nvPr/>
        </p:nvPicPr>
        <p:blipFill>
          <a:blip r:embed="rId5">
            <a:alphaModFix amt="89824"/>
            <a:extLst/>
          </a:blip>
          <a:stretch>
            <a:fillRect/>
          </a:stretch>
        </p:blipFill>
        <p:spPr>
          <a:xfrm>
            <a:off x="7956015" y="4892676"/>
            <a:ext cx="3840615" cy="32332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